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61" r:id="rId3"/>
    <p:sldId id="259" r:id="rId4"/>
    <p:sldId id="279" r:id="rId5"/>
    <p:sldId id="262" r:id="rId6"/>
    <p:sldId id="263" r:id="rId7"/>
    <p:sldId id="264" r:id="rId8"/>
    <p:sldId id="265" r:id="rId9"/>
    <p:sldId id="266" r:id="rId10"/>
    <p:sldId id="267" r:id="rId11"/>
    <p:sldId id="273" r:id="rId12"/>
    <p:sldId id="275" r:id="rId13"/>
    <p:sldId id="274" r:id="rId14"/>
    <p:sldId id="276" r:id="rId15"/>
    <p:sldId id="277" r:id="rId16"/>
    <p:sldId id="278" r:id="rId17"/>
    <p:sldId id="271" r:id="rId1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1pPr>
    <a:lvl2pPr marL="457200" algn="l" defTabSz="457200"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2pPr>
    <a:lvl3pPr marL="914400" algn="l" defTabSz="457200"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3pPr>
    <a:lvl4pPr marL="1371600" algn="l" defTabSz="457200"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4pPr>
    <a:lvl5pPr marL="1828800" algn="l" defTabSz="457200"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5pPr>
    <a:lvl6pPr marL="22860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6pPr>
    <a:lvl7pPr marL="27432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7pPr>
    <a:lvl8pPr marL="32004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8pPr>
    <a:lvl9pPr marL="36576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30" d="100"/>
          <a:sy n="130" d="100"/>
        </p:scale>
        <p:origin x="-82" y="191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E8BEBE3-338D-4B34-8EA6-CE667EE3DD40}" type="datetimeFigureOut">
              <a:rPr lang="en-US"/>
              <a:pPr>
                <a:defRPr/>
              </a:pPr>
              <a:t>7/3/2016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B38329-1106-4336-8180-7BB7ADE7388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7BBC3D5-A722-46EA-ADD1-E8611BF06164}" type="datetimeFigureOut">
              <a:rPr lang="en-US"/>
              <a:pPr>
                <a:defRPr/>
              </a:pPr>
              <a:t>7/3/2016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1DF437-2D77-42B7-86E6-CC194701AAC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BFF9B3A-C593-4067-9ABE-E1109827011C}" type="datetimeFigureOut">
              <a:rPr lang="en-US"/>
              <a:pPr>
                <a:defRPr/>
              </a:pPr>
              <a:t>7/3/2016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A65286-8DF0-4CFE-BD96-BF20B770C06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07C6411-1C1C-4461-9F63-41A32052EF97}" type="datetimeFigureOut">
              <a:rPr lang="en-US"/>
              <a:pPr>
                <a:defRPr/>
              </a:pPr>
              <a:t>7/3/2016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D0F22F-3805-479E-B892-9F89E4063C6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7374181-1FC5-4B82-AD76-B813A97EDBF2}" type="datetimeFigureOut">
              <a:rPr lang="en-US"/>
              <a:pPr>
                <a:defRPr/>
              </a:pPr>
              <a:t>7/3/2016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D62464-BBAA-4798-9796-45BD2CAD9F5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9ABEC92-A400-4473-8286-FAEEFA44AB08}" type="datetimeFigureOut">
              <a:rPr lang="en-US"/>
              <a:pPr>
                <a:defRPr/>
              </a:pPr>
              <a:t>7/3/2016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49445B0-260A-41A1-87F4-80A92BB567E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C90D696-178D-42B0-8DFD-4C6C18237306}" type="datetimeFigureOut">
              <a:rPr lang="en-US"/>
              <a:pPr>
                <a:defRPr/>
              </a:pPr>
              <a:t>7/3/2016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8386C76-7626-4353-A5A7-A971E01D582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72146C9-163E-4F5D-AE23-A63E58CBA6A2}" type="datetimeFigureOut">
              <a:rPr lang="en-US"/>
              <a:pPr>
                <a:defRPr/>
              </a:pPr>
              <a:t>7/3/2016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6BB8CB6-FBEA-4448-B8A1-7097CBFC675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5CBF8E-46F1-457D-AF47-F2047C753AE6}" type="datetimeFigureOut">
              <a:rPr lang="en-US"/>
              <a:pPr>
                <a:defRPr/>
              </a:pPr>
              <a:t>7/3/2016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A1AB219-41F8-4710-A8E2-966D30800E0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1200183-868C-4E2E-B036-A0A6DDD2CADD}" type="datetimeFigureOut">
              <a:rPr lang="en-US"/>
              <a:pPr>
                <a:defRPr/>
              </a:pPr>
              <a:t>7/3/2016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ECD8399-51F9-48F5-B224-CF2528B255D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276A57E-0249-4DB3-B08F-7D27FA8C866F}" type="datetimeFigureOut">
              <a:rPr lang="en-US"/>
              <a:pPr>
                <a:defRPr/>
              </a:pPr>
              <a:t>7/3/2016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30AB638-7DAE-4A28-9155-C6BD771D58C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BC61AD5A-CD32-4ABF-8D22-6FA8F0CD0EE6}" type="datetimeFigureOut">
              <a:rPr lang="en-US"/>
              <a:pPr>
                <a:defRPr/>
              </a:pPr>
              <a:t>7/3/2016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90F1562C-BC89-4AA4-B297-64758C9AB1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123" charset="-128"/>
          <a:cs typeface="ＭＳ Ｐゴシック" pitchFamily="-123" charset="-128"/>
        </a:defRPr>
      </a:lvl1pPr>
      <a:lvl2pPr algn="ctr" defTabSz="457200" rtl="0" eaLnBrk="1" fontAlgn="base" hangingPunct="1">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2pPr>
      <a:lvl3pPr algn="ctr" defTabSz="457200" rtl="0" eaLnBrk="1" fontAlgn="base" hangingPunct="1">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3pPr>
      <a:lvl4pPr algn="ctr" defTabSz="457200" rtl="0" eaLnBrk="1" fontAlgn="base" hangingPunct="1">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4pPr>
      <a:lvl5pPr algn="ctr" defTabSz="457200" rtl="0" eaLnBrk="1" fontAlgn="base" hangingPunct="1">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5pPr>
      <a:lvl6pPr marL="457200" algn="ctr" defTabSz="457200" rtl="0" eaLnBrk="1" fontAlgn="base" hangingPunct="1">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6pPr>
      <a:lvl7pPr marL="914400" algn="ctr" defTabSz="457200" rtl="0" eaLnBrk="1" fontAlgn="base" hangingPunct="1">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7pPr>
      <a:lvl8pPr marL="1371600" algn="ctr" defTabSz="457200" rtl="0" eaLnBrk="1" fontAlgn="base" hangingPunct="1">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8pPr>
      <a:lvl9pPr marL="1828800" algn="ctr" defTabSz="457200" rtl="0" eaLnBrk="1" fontAlgn="base" hangingPunct="1">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9pPr>
    </p:titleStyle>
    <p:bodyStyle>
      <a:lvl1pPr marL="342900" indent="-342900" algn="l" defTabSz="457200" rtl="0" eaLnBrk="1" fontAlgn="base" hangingPunct="1">
        <a:spcBef>
          <a:spcPct val="20000"/>
        </a:spcBef>
        <a:spcAft>
          <a:spcPct val="0"/>
        </a:spcAft>
        <a:buFont typeface="Arial" pitchFamily="-123" charset="0"/>
        <a:buChar char="•"/>
        <a:defRPr sz="3200" kern="1200">
          <a:solidFill>
            <a:schemeClr val="tx1"/>
          </a:solidFill>
          <a:latin typeface="+mn-lt"/>
          <a:ea typeface="ＭＳ Ｐゴシック" pitchFamily="-123" charset="-128"/>
          <a:cs typeface="ＭＳ Ｐゴシック" pitchFamily="-123" charset="-128"/>
        </a:defRPr>
      </a:lvl1pPr>
      <a:lvl2pPr marL="742950" indent="-285750" algn="l" defTabSz="457200" rtl="0" eaLnBrk="1" fontAlgn="base" hangingPunct="1">
        <a:spcBef>
          <a:spcPct val="20000"/>
        </a:spcBef>
        <a:spcAft>
          <a:spcPct val="0"/>
        </a:spcAft>
        <a:buFont typeface="Arial" pitchFamily="-123" charset="0"/>
        <a:buChar char="–"/>
        <a:defRPr sz="2800" kern="1200">
          <a:solidFill>
            <a:schemeClr val="tx1"/>
          </a:solidFill>
          <a:latin typeface="+mn-lt"/>
          <a:ea typeface="ＭＳ Ｐゴシック" pitchFamily="-123" charset="-128"/>
          <a:cs typeface="+mn-cs"/>
        </a:defRPr>
      </a:lvl2pPr>
      <a:lvl3pPr marL="1143000" indent="-228600" algn="l" defTabSz="457200" rtl="0" eaLnBrk="1" fontAlgn="base" hangingPunct="1">
        <a:spcBef>
          <a:spcPct val="20000"/>
        </a:spcBef>
        <a:spcAft>
          <a:spcPct val="0"/>
        </a:spcAft>
        <a:buFont typeface="Arial" pitchFamily="-123" charset="0"/>
        <a:buChar char="•"/>
        <a:defRPr sz="2400" kern="1200">
          <a:solidFill>
            <a:schemeClr val="tx1"/>
          </a:solidFill>
          <a:latin typeface="+mn-lt"/>
          <a:ea typeface="ＭＳ Ｐゴシック" pitchFamily="-123" charset="-128"/>
          <a:cs typeface="+mn-cs"/>
        </a:defRPr>
      </a:lvl3pPr>
      <a:lvl4pPr marL="1600200" indent="-228600" algn="l" defTabSz="457200" rtl="0" eaLnBrk="1" fontAlgn="base" hangingPunct="1">
        <a:spcBef>
          <a:spcPct val="20000"/>
        </a:spcBef>
        <a:spcAft>
          <a:spcPct val="0"/>
        </a:spcAft>
        <a:buFont typeface="Arial" pitchFamily="-123" charset="0"/>
        <a:buChar char="–"/>
        <a:defRPr sz="2000" kern="1200">
          <a:solidFill>
            <a:schemeClr val="tx1"/>
          </a:solidFill>
          <a:latin typeface="+mn-lt"/>
          <a:ea typeface="ＭＳ Ｐゴシック" pitchFamily="-123" charset="-128"/>
          <a:cs typeface="+mn-cs"/>
        </a:defRPr>
      </a:lvl4pPr>
      <a:lvl5pPr marL="2057400" indent="-228600" algn="l" defTabSz="457200" rtl="0" eaLnBrk="1" fontAlgn="base" hangingPunct="1">
        <a:spcBef>
          <a:spcPct val="20000"/>
        </a:spcBef>
        <a:spcAft>
          <a:spcPct val="0"/>
        </a:spcAft>
        <a:buFont typeface="Arial" pitchFamily="-123" charset="0"/>
        <a:buChar char="»"/>
        <a:defRPr sz="2000" kern="1200">
          <a:solidFill>
            <a:schemeClr val="tx1"/>
          </a:solidFill>
          <a:latin typeface="+mn-lt"/>
          <a:ea typeface="ＭＳ Ｐゴシック" pitchFamily="-12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mailto:oc@overseaschambers.com"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C POWERPOINT TEMPLATE 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4340" name="Text Box 1028"/>
          <p:cNvSpPr txBox="1">
            <a:spLocks noChangeArrowheads="1"/>
          </p:cNvSpPr>
          <p:nvPr/>
        </p:nvSpPr>
        <p:spPr bwMode="auto">
          <a:xfrm>
            <a:off x="495300" y="2397369"/>
            <a:ext cx="8101013" cy="861774"/>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2500" dirty="0" smtClean="0">
                <a:solidFill>
                  <a:schemeClr val="bg1"/>
                </a:solidFill>
                <a:latin typeface="Georgia" pitchFamily="-123" charset="0"/>
              </a:rPr>
              <a:t>Jersey: </a:t>
            </a:r>
            <a:r>
              <a:rPr lang="en-US" sz="2500" dirty="0" err="1" smtClean="0">
                <a:solidFill>
                  <a:schemeClr val="bg1"/>
                </a:solidFill>
                <a:latin typeface="Georgia" pitchFamily="-123" charset="0"/>
              </a:rPr>
              <a:t>sa</a:t>
            </a:r>
            <a:r>
              <a:rPr lang="en-US" sz="2500" dirty="0" smtClean="0">
                <a:solidFill>
                  <a:schemeClr val="bg1"/>
                </a:solidFill>
                <a:latin typeface="Georgia" pitchFamily="-123" charset="0"/>
              </a:rPr>
              <a:t> position et </a:t>
            </a:r>
            <a:r>
              <a:rPr lang="en-US" sz="2500" dirty="0" err="1" smtClean="0">
                <a:solidFill>
                  <a:schemeClr val="bg1"/>
                </a:solidFill>
                <a:latin typeface="Georgia" pitchFamily="-123" charset="0"/>
              </a:rPr>
              <a:t>ses</a:t>
            </a:r>
            <a:r>
              <a:rPr lang="en-US" sz="2500" dirty="0" smtClean="0">
                <a:solidFill>
                  <a:schemeClr val="bg1"/>
                </a:solidFill>
                <a:latin typeface="Georgia" pitchFamily="-123" charset="0"/>
              </a:rPr>
              <a:t> </a:t>
            </a:r>
            <a:r>
              <a:rPr lang="en-US" sz="2500" dirty="0" err="1" smtClean="0">
                <a:solidFill>
                  <a:schemeClr val="bg1"/>
                </a:solidFill>
                <a:latin typeface="Georgia" pitchFamily="-123" charset="0"/>
              </a:rPr>
              <a:t>facilités</a:t>
            </a:r>
            <a:r>
              <a:rPr lang="en-US" sz="2500" dirty="0" smtClean="0">
                <a:solidFill>
                  <a:schemeClr val="bg1"/>
                </a:solidFill>
                <a:latin typeface="Georgia" pitchFamily="-123" charset="0"/>
              </a:rPr>
              <a:t> </a:t>
            </a:r>
            <a:r>
              <a:rPr lang="en-US" sz="2500" dirty="0" err="1" smtClean="0">
                <a:solidFill>
                  <a:schemeClr val="bg1"/>
                </a:solidFill>
                <a:latin typeface="Georgia" pitchFamily="-123" charset="0"/>
              </a:rPr>
              <a:t>d’ouverture</a:t>
            </a:r>
            <a:r>
              <a:rPr lang="en-US" sz="2500" dirty="0" smtClean="0">
                <a:solidFill>
                  <a:schemeClr val="bg1"/>
                </a:solidFill>
                <a:latin typeface="Georgia" pitchFamily="-123" charset="0"/>
              </a:rPr>
              <a:t> </a:t>
            </a:r>
            <a:r>
              <a:rPr lang="en-US" sz="2500" dirty="0" err="1" smtClean="0">
                <a:solidFill>
                  <a:schemeClr val="bg1"/>
                </a:solidFill>
                <a:latin typeface="Georgia" pitchFamily="-123" charset="0"/>
              </a:rPr>
              <a:t>sur</a:t>
            </a:r>
            <a:r>
              <a:rPr lang="en-US" sz="2500" dirty="0" smtClean="0">
                <a:solidFill>
                  <a:schemeClr val="bg1"/>
                </a:solidFill>
                <a:latin typeface="Georgia" pitchFamily="-123" charset="0"/>
              </a:rPr>
              <a:t> le monde des affaires </a:t>
            </a:r>
            <a:r>
              <a:rPr lang="en-US" sz="2500" dirty="0" err="1" smtClean="0">
                <a:solidFill>
                  <a:schemeClr val="bg1"/>
                </a:solidFill>
                <a:latin typeface="Georgia" pitchFamily="-123" charset="0"/>
              </a:rPr>
              <a:t>actuel</a:t>
            </a:r>
            <a:endParaRPr lang="en-US" sz="2500" dirty="0">
              <a:solidFill>
                <a:schemeClr val="bg1"/>
              </a:solidFill>
              <a:latin typeface="Georgia" pitchFamily="-123" charset="0"/>
            </a:endParaRPr>
          </a:p>
        </p:txBody>
      </p:sp>
      <p:sp>
        <p:nvSpPr>
          <p:cNvPr id="14341" name="Text Box 1029"/>
          <p:cNvSpPr txBox="1">
            <a:spLocks noChangeArrowheads="1"/>
          </p:cNvSpPr>
          <p:nvPr/>
        </p:nvSpPr>
        <p:spPr bwMode="auto">
          <a:xfrm>
            <a:off x="523875" y="3886199"/>
            <a:ext cx="3040063" cy="621323"/>
          </a:xfrm>
          <a:prstGeom prst="rect">
            <a:avLst/>
          </a:prstGeom>
          <a:noFill/>
          <a:ln w="9525">
            <a:noFill/>
            <a:miter lim="800000"/>
            <a:headEnd/>
            <a:tailEnd/>
          </a:ln>
        </p:spPr>
        <p:txBody>
          <a:bodyPr anchor="ctr">
            <a:prstTxWarp prst="textNoShape">
              <a:avLst/>
            </a:prstTxWarp>
          </a:bodyPr>
          <a:lstStyle/>
          <a:p>
            <a:pPr>
              <a:spcBef>
                <a:spcPct val="50000"/>
              </a:spcBef>
            </a:pPr>
            <a:r>
              <a:rPr lang="en-US" sz="1500" dirty="0" smtClean="0">
                <a:solidFill>
                  <a:srgbClr val="2B3E82"/>
                </a:solidFill>
                <a:latin typeface="Georgia" pitchFamily="-123" charset="0"/>
              </a:rPr>
              <a:t>Session </a:t>
            </a:r>
            <a:r>
              <a:rPr lang="en-US" sz="1500" dirty="0" smtClean="0">
                <a:solidFill>
                  <a:srgbClr val="2B3E82"/>
                </a:solidFill>
                <a:latin typeface="Georgia" pitchFamily="-123" charset="0"/>
              </a:rPr>
              <a:t>1  09h30</a:t>
            </a:r>
            <a:endParaRPr lang="en-US" sz="1500" dirty="0" smtClean="0">
              <a:solidFill>
                <a:srgbClr val="2B3E82"/>
              </a:solidFill>
              <a:latin typeface="Georgia" pitchFamily="-123" charset="0"/>
            </a:endParaRPr>
          </a:p>
          <a:p>
            <a:pPr>
              <a:spcBef>
                <a:spcPct val="50000"/>
              </a:spcBef>
            </a:pPr>
            <a:r>
              <a:rPr lang="en-US" sz="1500" dirty="0" smtClean="0">
                <a:solidFill>
                  <a:srgbClr val="2B3E82"/>
                </a:solidFill>
                <a:latin typeface="Georgia" pitchFamily="-123" charset="0"/>
              </a:rPr>
              <a:t>4 </a:t>
            </a:r>
            <a:r>
              <a:rPr lang="en-US" sz="1500" dirty="0" err="1" smtClean="0">
                <a:solidFill>
                  <a:srgbClr val="2B3E82"/>
                </a:solidFill>
                <a:latin typeface="Georgia" pitchFamily="-123" charset="0"/>
              </a:rPr>
              <a:t>juin</a:t>
            </a:r>
            <a:r>
              <a:rPr lang="en-US" sz="1500" dirty="0" smtClean="0">
                <a:solidFill>
                  <a:srgbClr val="2B3E82"/>
                </a:solidFill>
                <a:latin typeface="Georgia" pitchFamily="-123" charset="0"/>
              </a:rPr>
              <a:t>, 2016</a:t>
            </a:r>
            <a:endParaRPr lang="en-US" sz="1500" dirty="0" smtClean="0">
              <a:solidFill>
                <a:srgbClr val="2B3E82"/>
              </a:solidFill>
              <a:latin typeface="Georgia" pitchFamily="-123" charset="0"/>
            </a:endParaRPr>
          </a:p>
          <a:p>
            <a:pPr>
              <a:spcBef>
                <a:spcPct val="50000"/>
              </a:spcBef>
            </a:pPr>
            <a:r>
              <a:rPr lang="en-US" sz="1500" dirty="0" smtClean="0">
                <a:solidFill>
                  <a:srgbClr val="2B3E82"/>
                </a:solidFill>
                <a:latin typeface="Georgia" pitchFamily="-123" charset="0"/>
              </a:rPr>
              <a:t> </a:t>
            </a:r>
            <a:endParaRPr lang="en-US" sz="2500" dirty="0">
              <a:solidFill>
                <a:schemeClr val="bg1"/>
              </a:solidFill>
              <a:latin typeface="Georgia" pitchFamily="-123" charset="0"/>
            </a:endParaRPr>
          </a:p>
        </p:txBody>
      </p:sp>
      <p:sp>
        <p:nvSpPr>
          <p:cNvPr id="14342" name="Text Box 1030"/>
          <p:cNvSpPr txBox="1">
            <a:spLocks noChangeArrowheads="1"/>
          </p:cNvSpPr>
          <p:nvPr/>
        </p:nvSpPr>
        <p:spPr bwMode="auto">
          <a:xfrm>
            <a:off x="523875" y="6143625"/>
            <a:ext cx="3040063" cy="484188"/>
          </a:xfrm>
          <a:prstGeom prst="rect">
            <a:avLst/>
          </a:prstGeom>
          <a:noFill/>
          <a:ln w="9525">
            <a:noFill/>
            <a:miter lim="800000"/>
            <a:headEnd/>
            <a:tailEnd/>
          </a:ln>
        </p:spPr>
        <p:txBody>
          <a:bodyPr anchor="ctr">
            <a:prstTxWarp prst="textNoShape">
              <a:avLst/>
            </a:prstTxWarp>
          </a:bodyPr>
          <a:lstStyle/>
          <a:p>
            <a:pPr>
              <a:spcBef>
                <a:spcPct val="50000"/>
              </a:spcBef>
            </a:pPr>
            <a:r>
              <a:rPr lang="en-US" sz="1200" dirty="0" err="1" smtClean="0">
                <a:solidFill>
                  <a:srgbClr val="2B3E82"/>
                </a:solidFill>
                <a:latin typeface="Georgia" pitchFamily="-123" charset="0"/>
              </a:rPr>
              <a:t>Présenté</a:t>
            </a:r>
            <a:r>
              <a:rPr lang="en-US" sz="1200" dirty="0" smtClean="0">
                <a:solidFill>
                  <a:srgbClr val="2B3E82"/>
                </a:solidFill>
                <a:latin typeface="Georgia" pitchFamily="-123" charset="0"/>
              </a:rPr>
              <a:t> par Peter </a:t>
            </a:r>
            <a:r>
              <a:rPr lang="en-US" sz="1200" dirty="0">
                <a:solidFill>
                  <a:srgbClr val="2B3E82"/>
                </a:solidFill>
                <a:latin typeface="Georgia" pitchFamily="-123" charset="0"/>
              </a:rPr>
              <a:t>Harris</a:t>
            </a:r>
            <a:endParaRPr lang="en-US" sz="2500" dirty="0">
              <a:solidFill>
                <a:srgbClr val="2B3E82"/>
              </a:solidFill>
              <a:latin typeface="Georgia" pitchFamily="-123"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rtlCol="0">
            <a:normAutofit/>
          </a:bodyPr>
          <a:lstStyle/>
          <a:p>
            <a:pPr fontAlgn="auto">
              <a:spcAft>
                <a:spcPts val="0"/>
              </a:spcAft>
              <a:buFont typeface="Arial"/>
              <a:buNone/>
              <a:defRPr/>
            </a:pPr>
            <a:endParaRPr lang="en-US">
              <a:ea typeface="+mn-ea"/>
              <a:cs typeface="+mn-cs"/>
            </a:endParaRPr>
          </a:p>
        </p:txBody>
      </p:sp>
      <p:pic>
        <p:nvPicPr>
          <p:cNvPr id="15363" name="Picture 4" descr="2404 OC POWERPOINT TEMPLATE 1-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5365" name="Text Box 1029"/>
          <p:cNvSpPr txBox="1">
            <a:spLocks noChangeArrowheads="1"/>
          </p:cNvSpPr>
          <p:nvPr/>
        </p:nvSpPr>
        <p:spPr bwMode="auto">
          <a:xfrm>
            <a:off x="487363" y="2640013"/>
            <a:ext cx="8253412" cy="3431709"/>
          </a:xfrm>
          <a:prstGeom prst="rect">
            <a:avLst/>
          </a:prstGeom>
          <a:noFill/>
          <a:ln w="9525">
            <a:noFill/>
            <a:miter lim="800000"/>
            <a:headEnd/>
            <a:tailEnd/>
          </a:ln>
        </p:spPr>
        <p:txBody>
          <a:bodyPr>
            <a:prstTxWarp prst="textNoShape">
              <a:avLst/>
            </a:prstTxWarp>
            <a:spAutoFit/>
          </a:bodyPr>
          <a:lstStyle/>
          <a:p>
            <a:pPr>
              <a:lnSpc>
                <a:spcPct val="150000"/>
              </a:lnSpc>
              <a:spcBef>
                <a:spcPct val="50000"/>
              </a:spcBef>
              <a:buSzPct val="80000"/>
            </a:pPr>
            <a:r>
              <a:rPr lang="en-US" sz="1400" dirty="0" smtClean="0">
                <a:latin typeface="Georgia" pitchFamily="-123" charset="0"/>
              </a:rPr>
              <a:t> </a:t>
            </a:r>
            <a:r>
              <a:rPr lang="fr-FR" sz="1400" dirty="0" smtClean="0">
                <a:latin typeface="Garamond" pitchFamily="18" charset="0"/>
              </a:rPr>
              <a:t>Ces entités ne revêtent pas la personnalité morale, sauf une exception législative expresse:</a:t>
            </a:r>
          </a:p>
          <a:p>
            <a:pPr>
              <a:lnSpc>
                <a:spcPct val="150000"/>
              </a:lnSpc>
              <a:spcBef>
                <a:spcPct val="50000"/>
              </a:spcBef>
              <a:buSzPct val="80000"/>
              <a:buFont typeface="Wingdings" pitchFamily="-123" charset="2"/>
              <a:buChar char="v"/>
            </a:pPr>
            <a:r>
              <a:rPr lang="fr-FR" sz="1400" dirty="0" smtClean="0">
                <a:latin typeface="Garamond" pitchFamily="18" charset="0"/>
              </a:rPr>
              <a:t> General </a:t>
            </a:r>
            <a:r>
              <a:rPr lang="fr-FR" sz="1400" dirty="0" err="1" smtClean="0">
                <a:latin typeface="Garamond" pitchFamily="18" charset="0"/>
              </a:rPr>
              <a:t>Partnership</a:t>
            </a:r>
            <a:r>
              <a:rPr lang="fr-FR" sz="1400" dirty="0" smtClean="0">
                <a:latin typeface="Garamond" pitchFamily="18" charset="0"/>
              </a:rPr>
              <a:t>: la responsabilité des “</a:t>
            </a:r>
            <a:r>
              <a:rPr lang="fr-FR" sz="1400" dirty="0" err="1" smtClean="0">
                <a:latin typeface="Garamond" pitchFamily="18" charset="0"/>
              </a:rPr>
              <a:t>partners</a:t>
            </a:r>
            <a:r>
              <a:rPr lang="fr-FR" sz="1400" dirty="0" smtClean="0">
                <a:latin typeface="Garamond" pitchFamily="18" charset="0"/>
              </a:rPr>
              <a:t>” est indéfinie et solidaire. Les </a:t>
            </a:r>
            <a:r>
              <a:rPr lang="fr-FR" sz="1400" dirty="0" err="1" smtClean="0">
                <a:latin typeface="Garamond" pitchFamily="18" charset="0"/>
              </a:rPr>
              <a:t>partners</a:t>
            </a:r>
            <a:r>
              <a:rPr lang="fr-FR" sz="1400" dirty="0" smtClean="0">
                <a:latin typeface="Garamond" pitchFamily="18" charset="0"/>
              </a:rPr>
              <a:t> sont donc solidairement responsables des actes et omissions des autres associés.</a:t>
            </a:r>
          </a:p>
          <a:p>
            <a:pPr>
              <a:lnSpc>
                <a:spcPct val="150000"/>
              </a:lnSpc>
              <a:spcBef>
                <a:spcPct val="50000"/>
              </a:spcBef>
              <a:buSzPct val="80000"/>
              <a:buFont typeface="Wingdings" pitchFamily="-123" charset="2"/>
              <a:buChar char="v"/>
            </a:pPr>
            <a:r>
              <a:rPr lang="fr-FR" sz="1400" dirty="0" smtClean="0">
                <a:latin typeface="Garamond" pitchFamily="18" charset="0"/>
              </a:rPr>
              <a:t> Limited </a:t>
            </a:r>
            <a:r>
              <a:rPr lang="fr-FR" sz="1400" dirty="0" err="1" smtClean="0">
                <a:latin typeface="Garamond" pitchFamily="18" charset="0"/>
              </a:rPr>
              <a:t>Partnership</a:t>
            </a:r>
            <a:r>
              <a:rPr lang="fr-FR" sz="1400" dirty="0" smtClean="0">
                <a:latin typeface="Garamond" pitchFamily="18" charset="0"/>
              </a:rPr>
              <a:t>:  la responsabilité du General  Partner (gérance) est illimitée, mais </a:t>
            </a:r>
            <a:r>
              <a:rPr lang="fr-FR" sz="1400" dirty="0" smtClean="0">
                <a:latin typeface="Garamond" pitchFamily="18" charset="0"/>
              </a:rPr>
              <a:t>celle des </a:t>
            </a:r>
            <a:r>
              <a:rPr lang="fr-FR" sz="1400" dirty="0" err="1" smtClean="0">
                <a:latin typeface="Garamond" pitchFamily="18" charset="0"/>
              </a:rPr>
              <a:t>limited</a:t>
            </a:r>
            <a:r>
              <a:rPr lang="fr-FR" sz="1400" dirty="0" smtClean="0">
                <a:latin typeface="Garamond" pitchFamily="18" charset="0"/>
              </a:rPr>
              <a:t> </a:t>
            </a:r>
            <a:r>
              <a:rPr lang="fr-FR" sz="1400" dirty="0" err="1" smtClean="0">
                <a:latin typeface="Garamond" pitchFamily="18" charset="0"/>
              </a:rPr>
              <a:t>partners</a:t>
            </a:r>
            <a:r>
              <a:rPr lang="fr-FR" sz="1400" dirty="0" smtClean="0">
                <a:latin typeface="Garamond" pitchFamily="18" charset="0"/>
              </a:rPr>
              <a:t> “limitée” à leurs apports. </a:t>
            </a:r>
          </a:p>
          <a:p>
            <a:pPr>
              <a:lnSpc>
                <a:spcPct val="150000"/>
              </a:lnSpc>
              <a:spcBef>
                <a:spcPct val="50000"/>
              </a:spcBef>
              <a:buSzPct val="80000"/>
              <a:buFont typeface="Wingdings" pitchFamily="-123" charset="2"/>
              <a:buChar char="v"/>
            </a:pPr>
            <a:r>
              <a:rPr lang="fr-FR" sz="1400" dirty="0" smtClean="0">
                <a:latin typeface="Garamond" pitchFamily="18" charset="0"/>
              </a:rPr>
              <a:t>Bien  que comparables à des sociétés en commandite pures et par actions, ces entités qui fonctionnent sans personnalité juridique, reposent sur leurs “</a:t>
            </a:r>
            <a:r>
              <a:rPr lang="fr-FR" sz="1400" dirty="0" err="1" smtClean="0">
                <a:latin typeface="Garamond" pitchFamily="18" charset="0"/>
              </a:rPr>
              <a:t>partners</a:t>
            </a:r>
            <a:r>
              <a:rPr lang="fr-FR" sz="1400" dirty="0" smtClean="0">
                <a:latin typeface="Garamond" pitchFamily="18" charset="0"/>
              </a:rPr>
              <a:t>”. </a:t>
            </a:r>
          </a:p>
          <a:p>
            <a:pPr>
              <a:lnSpc>
                <a:spcPct val="150000"/>
              </a:lnSpc>
              <a:spcBef>
                <a:spcPct val="50000"/>
              </a:spcBef>
              <a:buSzPct val="80000"/>
              <a:buFont typeface="Wingdings" pitchFamily="2" charset="2"/>
              <a:buChar char="Ø"/>
            </a:pPr>
            <a:r>
              <a:rPr lang="fr-FR" sz="1400" dirty="0" smtClean="0">
                <a:latin typeface="Garamond" pitchFamily="18" charset="0"/>
              </a:rPr>
              <a:t>La loi jersiaise se différencie des équivalents anglaises, car les Limited </a:t>
            </a:r>
            <a:r>
              <a:rPr lang="fr-FR" sz="1400" dirty="0" err="1" smtClean="0">
                <a:latin typeface="Garamond" pitchFamily="18" charset="0"/>
              </a:rPr>
              <a:t>Partners</a:t>
            </a:r>
            <a:r>
              <a:rPr lang="fr-FR" sz="1400" dirty="0" smtClean="0">
                <a:latin typeface="Garamond" pitchFamily="18" charset="0"/>
              </a:rPr>
              <a:t> peuvent retirer des autres apports non formalisés (“capital </a:t>
            </a:r>
            <a:r>
              <a:rPr lang="fr-FR" sz="1400" dirty="0" err="1" smtClean="0">
                <a:latin typeface="Garamond" pitchFamily="18" charset="0"/>
              </a:rPr>
              <a:t>accounts</a:t>
            </a:r>
            <a:r>
              <a:rPr lang="fr-FR" sz="1400" dirty="0" smtClean="0">
                <a:latin typeface="Garamond" pitchFamily="18" charset="0"/>
              </a:rPr>
              <a:t>”) à condition d’y laisser leur apport nominal de base. </a:t>
            </a:r>
            <a:endParaRPr lang="fr-FR" sz="1400" dirty="0">
              <a:latin typeface="Garamond" pitchFamily="18" charset="0"/>
            </a:endParaRPr>
          </a:p>
        </p:txBody>
      </p:sp>
      <p:sp>
        <p:nvSpPr>
          <p:cNvPr id="15366" name="Text Box 1030"/>
          <p:cNvSpPr txBox="1">
            <a:spLocks noChangeArrowheads="1"/>
          </p:cNvSpPr>
          <p:nvPr/>
        </p:nvSpPr>
        <p:spPr bwMode="auto">
          <a:xfrm>
            <a:off x="495300" y="1739900"/>
            <a:ext cx="8101013" cy="477054"/>
          </a:xfrm>
          <a:prstGeom prst="rect">
            <a:avLst/>
          </a:prstGeom>
          <a:noFill/>
          <a:ln w="9525">
            <a:noFill/>
            <a:miter lim="800000"/>
            <a:headEnd/>
            <a:tailEnd/>
          </a:ln>
        </p:spPr>
        <p:txBody>
          <a:bodyPr>
            <a:prstTxWarp prst="textNoShape">
              <a:avLst/>
            </a:prstTxWarp>
            <a:spAutoFit/>
          </a:bodyPr>
          <a:lstStyle/>
          <a:p>
            <a:pPr>
              <a:spcBef>
                <a:spcPct val="50000"/>
              </a:spcBef>
            </a:pPr>
            <a:r>
              <a:rPr lang="en-US" sz="2500" dirty="0" smtClean="0">
                <a:solidFill>
                  <a:srgbClr val="2B3E82"/>
                </a:solidFill>
                <a:latin typeface="Georgia" pitchFamily="-123" charset="0"/>
              </a:rPr>
              <a:t>“Partnerships” </a:t>
            </a:r>
            <a:endParaRPr lang="en-US" sz="2500" dirty="0" smtClean="0">
              <a:solidFill>
                <a:srgbClr val="2B3E82"/>
              </a:solidFill>
              <a:latin typeface="Georgia" pitchFamily="-123"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rtlCol="0">
            <a:normAutofit/>
          </a:bodyPr>
          <a:lstStyle/>
          <a:p>
            <a:pPr fontAlgn="auto">
              <a:spcAft>
                <a:spcPts val="0"/>
              </a:spcAft>
              <a:buFont typeface="Arial"/>
              <a:buNone/>
              <a:defRPr/>
            </a:pPr>
            <a:endParaRPr lang="en-US">
              <a:ea typeface="+mn-ea"/>
              <a:cs typeface="+mn-cs"/>
            </a:endParaRPr>
          </a:p>
        </p:txBody>
      </p:sp>
      <p:pic>
        <p:nvPicPr>
          <p:cNvPr id="15363" name="Picture 4" descr="2404 OC POWERPOINT TEMPLATE 1-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5365" name="Text Box 1029"/>
          <p:cNvSpPr txBox="1">
            <a:spLocks noChangeArrowheads="1"/>
          </p:cNvSpPr>
          <p:nvPr/>
        </p:nvSpPr>
        <p:spPr bwMode="auto">
          <a:xfrm>
            <a:off x="487363" y="2640013"/>
            <a:ext cx="8253412" cy="3970318"/>
          </a:xfrm>
          <a:prstGeom prst="rect">
            <a:avLst/>
          </a:prstGeom>
          <a:noFill/>
          <a:ln w="9525">
            <a:noFill/>
            <a:miter lim="800000"/>
            <a:headEnd/>
            <a:tailEnd/>
          </a:ln>
        </p:spPr>
        <p:txBody>
          <a:bodyPr>
            <a:prstTxWarp prst="textNoShape">
              <a:avLst/>
            </a:prstTxWarp>
            <a:spAutoFit/>
          </a:bodyPr>
          <a:lstStyle/>
          <a:p>
            <a:r>
              <a:rPr lang="fr-FR" sz="1400" dirty="0" smtClean="0">
                <a:latin typeface="Garamond" pitchFamily="18" charset="0"/>
              </a:rPr>
              <a:t>Une </a:t>
            </a:r>
            <a:r>
              <a:rPr lang="fr-FR" sz="1400" dirty="0" smtClean="0">
                <a:latin typeface="Garamond" pitchFamily="18" charset="0"/>
              </a:rPr>
              <a:t>concept moins </a:t>
            </a:r>
            <a:r>
              <a:rPr lang="fr-FR" sz="1400" dirty="0" smtClean="0">
                <a:latin typeface="Garamond" pitchFamily="18" charset="0"/>
              </a:rPr>
              <a:t>'commerciale‘: </a:t>
            </a:r>
            <a:endParaRPr lang="en-GB" sz="1400" dirty="0" smtClean="0">
              <a:latin typeface="Garamond" pitchFamily="18" charset="0"/>
            </a:endParaRPr>
          </a:p>
          <a:p>
            <a:r>
              <a:rPr lang="fr-FR" sz="1400" dirty="0" smtClean="0">
                <a:latin typeface="Garamond" pitchFamily="18" charset="0"/>
              </a:rPr>
              <a:t> </a:t>
            </a:r>
            <a:endParaRPr lang="en-GB" sz="1400" dirty="0" smtClean="0">
              <a:latin typeface="Garamond" pitchFamily="18" charset="0"/>
            </a:endParaRPr>
          </a:p>
          <a:p>
            <a:pPr>
              <a:buFont typeface="Wingdings" pitchFamily="2" charset="2"/>
              <a:buChar char="v"/>
            </a:pPr>
            <a:r>
              <a:rPr lang="fr-FR" sz="1400" dirty="0" smtClean="0">
                <a:latin typeface="Garamond" pitchFamily="18" charset="0"/>
              </a:rPr>
              <a:t>  Dotée </a:t>
            </a:r>
            <a:r>
              <a:rPr lang="fr-FR" sz="1400" dirty="0" smtClean="0">
                <a:latin typeface="Garamond" pitchFamily="18" charset="0"/>
              </a:rPr>
              <a:t>d'une personnalité juridique pour pouvoir agir séparément des intérêts et des intéressés </a:t>
            </a:r>
            <a:endParaRPr lang="en-GB" sz="1400" dirty="0" smtClean="0">
              <a:latin typeface="Garamond" pitchFamily="18" charset="0"/>
            </a:endParaRPr>
          </a:p>
          <a:p>
            <a:r>
              <a:rPr lang="fr-FR" sz="1400" dirty="0" smtClean="0">
                <a:latin typeface="Garamond" pitchFamily="18" charset="0"/>
              </a:rPr>
              <a:t> </a:t>
            </a:r>
            <a:endParaRPr lang="en-GB" sz="1400" dirty="0" smtClean="0">
              <a:latin typeface="Garamond" pitchFamily="18" charset="0"/>
            </a:endParaRPr>
          </a:p>
          <a:p>
            <a:pPr>
              <a:buFont typeface="Wingdings" pitchFamily="2" charset="2"/>
              <a:buChar char="v"/>
            </a:pPr>
            <a:r>
              <a:rPr lang="fr-FR" sz="1400" dirty="0" smtClean="0">
                <a:latin typeface="Garamond" pitchFamily="18" charset="0"/>
              </a:rPr>
              <a:t>  Similaire </a:t>
            </a:r>
            <a:r>
              <a:rPr lang="fr-FR" sz="1400" dirty="0" smtClean="0">
                <a:latin typeface="Garamond" pitchFamily="18" charset="0"/>
              </a:rPr>
              <a:t>à des fondations civiles, mais de troisième génération.</a:t>
            </a:r>
            <a:endParaRPr lang="en-GB" sz="1400" dirty="0" smtClean="0">
              <a:latin typeface="Garamond" pitchFamily="18" charset="0"/>
            </a:endParaRPr>
          </a:p>
          <a:p>
            <a:r>
              <a:rPr lang="fr-FR" sz="1400" dirty="0" smtClean="0">
                <a:latin typeface="Garamond" pitchFamily="18" charset="0"/>
              </a:rPr>
              <a:t> </a:t>
            </a:r>
            <a:endParaRPr lang="en-GB" sz="1400" dirty="0" smtClean="0">
              <a:latin typeface="Garamond" pitchFamily="18" charset="0"/>
            </a:endParaRPr>
          </a:p>
          <a:p>
            <a:pPr>
              <a:buFont typeface="Wingdings" pitchFamily="2" charset="2"/>
              <a:buChar char="v"/>
            </a:pPr>
            <a:r>
              <a:rPr lang="fr-FR" sz="1400" dirty="0" smtClean="0">
                <a:latin typeface="Garamond" pitchFamily="18" charset="0"/>
              </a:rPr>
              <a:t>  Aucun capital social: </a:t>
            </a:r>
            <a:r>
              <a:rPr lang="fr-FR" sz="1400" dirty="0" smtClean="0">
                <a:latin typeface="Garamond" pitchFamily="18" charset="0"/>
              </a:rPr>
              <a:t>d'ou une flexibilité certaine.</a:t>
            </a:r>
            <a:endParaRPr lang="en-GB" sz="1400" dirty="0" smtClean="0">
              <a:latin typeface="Garamond" pitchFamily="18" charset="0"/>
            </a:endParaRPr>
          </a:p>
          <a:p>
            <a:pPr>
              <a:buFont typeface="Wingdings" pitchFamily="2" charset="2"/>
              <a:buChar char="v"/>
            </a:pPr>
            <a:endParaRPr lang="fr-FR" sz="1400" dirty="0" smtClean="0">
              <a:latin typeface="Garamond" pitchFamily="18" charset="0"/>
            </a:endParaRPr>
          </a:p>
          <a:p>
            <a:pPr>
              <a:buFont typeface="Wingdings" pitchFamily="2" charset="2"/>
              <a:buChar char="v"/>
            </a:pPr>
            <a:r>
              <a:rPr lang="fr-FR" sz="1400" dirty="0" smtClean="0">
                <a:latin typeface="Garamond" pitchFamily="18" charset="0"/>
              </a:rPr>
              <a:t>  Choix </a:t>
            </a:r>
            <a:r>
              <a:rPr lang="fr-FR" sz="1400" dirty="0" smtClean="0">
                <a:latin typeface="Garamond" pitchFamily="18" charset="0"/>
              </a:rPr>
              <a:t>d'objets purs, ou </a:t>
            </a:r>
            <a:r>
              <a:rPr lang="fr-FR" sz="1400" dirty="0" smtClean="0">
                <a:latin typeface="Garamond" pitchFamily="18" charset="0"/>
              </a:rPr>
              <a:t>mi-sociaux mi-privés</a:t>
            </a:r>
            <a:r>
              <a:rPr lang="fr-FR" sz="1400" dirty="0" smtClean="0">
                <a:latin typeface="Garamond" pitchFamily="18" charset="0"/>
              </a:rPr>
              <a:t>, ou purement  privés</a:t>
            </a:r>
            <a:r>
              <a:rPr lang="fr-FR" sz="1400" dirty="0" smtClean="0">
                <a:latin typeface="Garamond" pitchFamily="18" charset="0"/>
              </a:rPr>
              <a:t>.</a:t>
            </a:r>
          </a:p>
          <a:p>
            <a:pPr>
              <a:buFont typeface="Wingdings" pitchFamily="2" charset="2"/>
              <a:buChar char="v"/>
            </a:pPr>
            <a:endParaRPr lang="fr-FR" sz="1400" dirty="0" smtClean="0">
              <a:latin typeface="Garamond" pitchFamily="18" charset="0"/>
            </a:endParaRPr>
          </a:p>
          <a:p>
            <a:pPr>
              <a:buFont typeface="Wingdings" pitchFamily="2" charset="2"/>
              <a:buChar char="v"/>
            </a:pPr>
            <a:r>
              <a:rPr lang="fr-FR" sz="1400" dirty="0" smtClean="0">
                <a:latin typeface="Garamond" pitchFamily="18" charset="0"/>
              </a:rPr>
              <a:t>  Conseil responsable au « Guardian »  </a:t>
            </a:r>
          </a:p>
          <a:p>
            <a:pPr>
              <a:buFont typeface="Wingdings" pitchFamily="2" charset="2"/>
              <a:buChar char="v"/>
            </a:pPr>
            <a:endParaRPr lang="fr-FR" sz="1400" dirty="0" smtClean="0">
              <a:latin typeface="Garamond" pitchFamily="18" charset="0"/>
            </a:endParaRPr>
          </a:p>
          <a:p>
            <a:pPr>
              <a:buFont typeface="Wingdings" pitchFamily="2" charset="2"/>
              <a:buChar char="v"/>
            </a:pPr>
            <a:r>
              <a:rPr lang="fr-FR" sz="1400" dirty="0" smtClean="0">
                <a:latin typeface="Garamond" pitchFamily="18" charset="0"/>
              </a:rPr>
              <a:t>  Taux fixe d’imposition : 0%</a:t>
            </a:r>
          </a:p>
          <a:p>
            <a:r>
              <a:rPr lang="fr-FR" sz="1400" dirty="0" smtClean="0">
                <a:latin typeface="Garamond" pitchFamily="18" charset="0"/>
              </a:rPr>
              <a:t> </a:t>
            </a:r>
          </a:p>
          <a:p>
            <a:pPr>
              <a:buFont typeface="Wingdings" pitchFamily="2" charset="2"/>
              <a:buChar char="v"/>
            </a:pPr>
            <a:r>
              <a:rPr lang="fr-FR" sz="1400" dirty="0" smtClean="0">
                <a:latin typeface="Garamond" pitchFamily="18" charset="0"/>
              </a:rPr>
              <a:t>Lieu de localisation est le siège du « </a:t>
            </a:r>
            <a:r>
              <a:rPr lang="fr-FR" sz="1400" dirty="0" err="1" smtClean="0">
                <a:latin typeface="Garamond" pitchFamily="18" charset="0"/>
              </a:rPr>
              <a:t>Qualified</a:t>
            </a:r>
            <a:r>
              <a:rPr lang="fr-FR" sz="1400" dirty="0" smtClean="0">
                <a:latin typeface="Garamond" pitchFamily="18" charset="0"/>
              </a:rPr>
              <a:t> </a:t>
            </a:r>
            <a:r>
              <a:rPr lang="fr-FR" sz="1400" dirty="0" err="1" smtClean="0">
                <a:latin typeface="Garamond" pitchFamily="18" charset="0"/>
              </a:rPr>
              <a:t>member</a:t>
            </a:r>
            <a:r>
              <a:rPr lang="fr-FR" sz="1400" dirty="0" smtClean="0">
                <a:latin typeface="Garamond" pitchFamily="18" charset="0"/>
              </a:rPr>
              <a:t> » du conseil résidente à Jersey qui doit être une personne réglementée. Localisation expresse du siège réel à Jersey permise dans le statuts afin de palier à des relocalisations fiscales.</a:t>
            </a:r>
            <a:endParaRPr lang="en-GB" sz="1400" dirty="0" smtClean="0">
              <a:latin typeface="Garamond" pitchFamily="18" charset="0"/>
            </a:endParaRPr>
          </a:p>
          <a:p>
            <a:r>
              <a:rPr lang="fr-FR" sz="1400" dirty="0" smtClean="0"/>
              <a:t> </a:t>
            </a:r>
            <a:endParaRPr lang="en-GB" sz="1400" dirty="0"/>
          </a:p>
        </p:txBody>
      </p:sp>
      <p:sp>
        <p:nvSpPr>
          <p:cNvPr id="15366" name="Text Box 1030"/>
          <p:cNvSpPr txBox="1">
            <a:spLocks noChangeArrowheads="1"/>
          </p:cNvSpPr>
          <p:nvPr/>
        </p:nvSpPr>
        <p:spPr bwMode="auto">
          <a:xfrm>
            <a:off x="495300" y="1739900"/>
            <a:ext cx="8101013" cy="477054"/>
          </a:xfrm>
          <a:prstGeom prst="rect">
            <a:avLst/>
          </a:prstGeom>
          <a:noFill/>
          <a:ln w="9525">
            <a:noFill/>
            <a:miter lim="800000"/>
            <a:headEnd/>
            <a:tailEnd/>
          </a:ln>
        </p:spPr>
        <p:txBody>
          <a:bodyPr>
            <a:prstTxWarp prst="textNoShape">
              <a:avLst/>
            </a:prstTxWarp>
            <a:spAutoFit/>
          </a:bodyPr>
          <a:lstStyle/>
          <a:p>
            <a:pPr>
              <a:spcBef>
                <a:spcPct val="50000"/>
              </a:spcBef>
            </a:pPr>
            <a:r>
              <a:rPr lang="en-US" sz="2500" dirty="0" smtClean="0">
                <a:solidFill>
                  <a:srgbClr val="2B3E82"/>
                </a:solidFill>
                <a:latin typeface="Georgia" pitchFamily="-123" charset="0"/>
              </a:rPr>
              <a:t>Foundations </a:t>
            </a:r>
            <a:endParaRPr lang="en-US" sz="2500" dirty="0" smtClean="0">
              <a:solidFill>
                <a:srgbClr val="2B3E82"/>
              </a:solidFill>
              <a:latin typeface="Georgia" pitchFamily="-123"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rtlCol="0">
            <a:normAutofit/>
          </a:bodyPr>
          <a:lstStyle/>
          <a:p>
            <a:pPr fontAlgn="auto">
              <a:spcAft>
                <a:spcPts val="0"/>
              </a:spcAft>
              <a:buFont typeface="Arial"/>
              <a:buNone/>
              <a:defRPr/>
            </a:pPr>
            <a:endParaRPr lang="en-US">
              <a:ea typeface="+mn-ea"/>
              <a:cs typeface="+mn-cs"/>
            </a:endParaRPr>
          </a:p>
        </p:txBody>
      </p:sp>
      <p:pic>
        <p:nvPicPr>
          <p:cNvPr id="15363" name="Picture 4" descr="2404 OC POWERPOINT TEMPLATE 1-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5365" name="Text Box 1029"/>
          <p:cNvSpPr txBox="1">
            <a:spLocks noChangeArrowheads="1"/>
          </p:cNvSpPr>
          <p:nvPr/>
        </p:nvSpPr>
        <p:spPr bwMode="auto">
          <a:xfrm>
            <a:off x="487363" y="2640013"/>
            <a:ext cx="8253412" cy="3323987"/>
          </a:xfrm>
          <a:prstGeom prst="rect">
            <a:avLst/>
          </a:prstGeom>
          <a:noFill/>
          <a:ln w="9525">
            <a:noFill/>
            <a:miter lim="800000"/>
            <a:headEnd/>
            <a:tailEnd/>
          </a:ln>
        </p:spPr>
        <p:txBody>
          <a:bodyPr>
            <a:prstTxWarp prst="textNoShape">
              <a:avLst/>
            </a:prstTxWarp>
            <a:spAutoFit/>
          </a:bodyPr>
          <a:lstStyle/>
          <a:p>
            <a:r>
              <a:rPr lang="fr-FR" sz="1400" dirty="0" smtClean="0">
                <a:latin typeface="Garamond" pitchFamily="18" charset="0"/>
              </a:rPr>
              <a:t>Le Trusts (Jersey) Law de 2004 repose sur la Convention de la Haye de 1985. Les trusts étaient toutefois reconnus depuis longtemps sous certaines réserves d’ordre public.  </a:t>
            </a:r>
          </a:p>
          <a:p>
            <a:r>
              <a:rPr lang="fr-FR" sz="1400" dirty="0" smtClean="0">
                <a:latin typeface="Garamond" pitchFamily="18" charset="0"/>
              </a:rPr>
              <a:t>Le </a:t>
            </a:r>
            <a:r>
              <a:rPr lang="fr-FR" sz="1400" dirty="0" smtClean="0">
                <a:latin typeface="Garamond" pitchFamily="18" charset="0"/>
              </a:rPr>
              <a:t>trust est </a:t>
            </a:r>
            <a:r>
              <a:rPr lang="fr-FR" sz="1400" dirty="0" smtClean="0">
                <a:latin typeface="Garamond" pitchFamily="18" charset="0"/>
              </a:rPr>
              <a:t>alors une </a:t>
            </a:r>
            <a:r>
              <a:rPr lang="fr-FR" sz="1400" dirty="0" smtClean="0">
                <a:latin typeface="Garamond" pitchFamily="18" charset="0"/>
              </a:rPr>
              <a:t>concept du droit de propriété: ce n’est ni contrat ni société, ni mandat. </a:t>
            </a:r>
            <a:endParaRPr lang="en-GB" sz="1400" dirty="0" smtClean="0">
              <a:latin typeface="Garamond" pitchFamily="18" charset="0"/>
            </a:endParaRPr>
          </a:p>
          <a:p>
            <a:r>
              <a:rPr lang="fr-FR" sz="1400" dirty="0" smtClean="0">
                <a:latin typeface="Garamond" pitchFamily="18" charset="0"/>
              </a:rPr>
              <a:t> </a:t>
            </a:r>
            <a:endParaRPr lang="en-GB" sz="1400" dirty="0" smtClean="0">
              <a:latin typeface="Garamond" pitchFamily="18" charset="0"/>
            </a:endParaRPr>
          </a:p>
          <a:p>
            <a:pPr>
              <a:buFont typeface="Wingdings" pitchFamily="2" charset="2"/>
              <a:buChar char="v"/>
            </a:pPr>
            <a:r>
              <a:rPr lang="fr-FR" sz="1400" dirty="0" smtClean="0">
                <a:latin typeface="Garamond" pitchFamily="18" charset="0"/>
              </a:rPr>
              <a:t>  Il ne s'agit pas alors en droit d'une entité à vocation commerciale, ni civile.</a:t>
            </a:r>
            <a:endParaRPr lang="en-GB" sz="1400" dirty="0" smtClean="0">
              <a:latin typeface="Garamond" pitchFamily="18" charset="0"/>
            </a:endParaRPr>
          </a:p>
          <a:p>
            <a:r>
              <a:rPr lang="fr-FR" sz="1400" dirty="0" smtClean="0">
                <a:latin typeface="Garamond" pitchFamily="18" charset="0"/>
              </a:rPr>
              <a:t> </a:t>
            </a:r>
            <a:endParaRPr lang="en-GB" sz="1400" dirty="0" smtClean="0">
              <a:latin typeface="Garamond" pitchFamily="18" charset="0"/>
            </a:endParaRPr>
          </a:p>
          <a:p>
            <a:pPr>
              <a:buFont typeface="Wingdings" pitchFamily="2" charset="2"/>
              <a:buChar char="v"/>
            </a:pPr>
            <a:r>
              <a:rPr lang="fr-FR" sz="1400" dirty="0" smtClean="0">
                <a:latin typeface="Garamond" pitchFamily="18" charset="0"/>
              </a:rPr>
              <a:t>  Il </a:t>
            </a:r>
            <a:r>
              <a:rPr lang="fr-FR" sz="1400" dirty="0" smtClean="0">
                <a:latin typeface="Garamond" pitchFamily="18" charset="0"/>
              </a:rPr>
              <a:t>n'y a pas de </a:t>
            </a:r>
            <a:r>
              <a:rPr lang="fr-FR" sz="1400" dirty="0" smtClean="0">
                <a:latin typeface="Garamond" pitchFamily="18" charset="0"/>
              </a:rPr>
              <a:t>bilan - </a:t>
            </a:r>
            <a:r>
              <a:rPr lang="fr-FR" sz="1400" dirty="0" smtClean="0">
                <a:latin typeface="Garamond" pitchFamily="18" charset="0"/>
              </a:rPr>
              <a:t>seulement des actifs</a:t>
            </a:r>
            <a:r>
              <a:rPr lang="fr-FR" sz="1400" dirty="0" smtClean="0">
                <a:latin typeface="Garamond" pitchFamily="18" charset="0"/>
              </a:rPr>
              <a:t>. Si le trustee s’endette, il a recours aux actifs, sous une responsabilité fiduciaire, et non social. En somme de parler de la dissolution ou liquidation d’un trust n’a pas de sens. </a:t>
            </a:r>
            <a:endParaRPr lang="en-GB" sz="1400" dirty="0" smtClean="0">
              <a:latin typeface="Garamond" pitchFamily="18" charset="0"/>
            </a:endParaRPr>
          </a:p>
          <a:p>
            <a:r>
              <a:rPr lang="fr-FR" sz="1400" dirty="0" smtClean="0">
                <a:latin typeface="Garamond" pitchFamily="18" charset="0"/>
              </a:rPr>
              <a:t> </a:t>
            </a:r>
            <a:endParaRPr lang="en-GB" sz="1400" dirty="0" smtClean="0">
              <a:latin typeface="Garamond" pitchFamily="18" charset="0"/>
            </a:endParaRPr>
          </a:p>
          <a:p>
            <a:pPr>
              <a:buFont typeface="Wingdings" pitchFamily="2" charset="2"/>
              <a:buChar char="v"/>
            </a:pPr>
            <a:r>
              <a:rPr lang="fr-FR" sz="1400" dirty="0" smtClean="0">
                <a:latin typeface="Garamond" pitchFamily="18" charset="0"/>
              </a:rPr>
              <a:t>  Le </a:t>
            </a:r>
            <a:r>
              <a:rPr lang="fr-FR" sz="1400" dirty="0" smtClean="0">
                <a:latin typeface="Garamond" pitchFamily="18" charset="0"/>
              </a:rPr>
              <a:t>trustee est doté des actifs, les possède, mais ne peut en jouir, dans le sens où il détient pour des objets caritatives ou des personnes, dont les intérêts sont soit fixes, soit sujette à un pouvoir d'attribution discrétionnaire.</a:t>
            </a:r>
            <a:endParaRPr lang="en-GB" sz="1400" dirty="0" smtClean="0">
              <a:latin typeface="Garamond" pitchFamily="18" charset="0"/>
            </a:endParaRPr>
          </a:p>
          <a:p>
            <a:r>
              <a:rPr lang="fr-FR" sz="1400" dirty="0" smtClean="0">
                <a:latin typeface="Garamond" pitchFamily="18" charset="0"/>
              </a:rPr>
              <a:t> </a:t>
            </a:r>
            <a:endParaRPr lang="en-GB" sz="1400" dirty="0" smtClean="0">
              <a:latin typeface="Garamond" pitchFamily="18" charset="0"/>
            </a:endParaRPr>
          </a:p>
          <a:p>
            <a:pPr>
              <a:buFont typeface="Wingdings" pitchFamily="2" charset="2"/>
              <a:buChar char="v"/>
            </a:pPr>
            <a:r>
              <a:rPr lang="fr-FR" sz="1400" dirty="0" smtClean="0">
                <a:latin typeface="Garamond" pitchFamily="18" charset="0"/>
              </a:rPr>
              <a:t>  C'est </a:t>
            </a:r>
            <a:r>
              <a:rPr lang="fr-FR" sz="1400" dirty="0" smtClean="0">
                <a:latin typeface="Garamond" pitchFamily="18" charset="0"/>
              </a:rPr>
              <a:t>bien une relation de </a:t>
            </a:r>
            <a:r>
              <a:rPr lang="fr-FR" sz="1400" dirty="0" smtClean="0">
                <a:latin typeface="Garamond" pitchFamily="18" charset="0"/>
              </a:rPr>
              <a:t>confiance, soutenu par une loi forte: </a:t>
            </a:r>
            <a:r>
              <a:rPr lang="fr-FR" sz="1400" dirty="0" smtClean="0">
                <a:latin typeface="Garamond" pitchFamily="18" charset="0"/>
              </a:rPr>
              <a:t>on confie des actifs à un </a:t>
            </a:r>
            <a:r>
              <a:rPr lang="fr-FR" sz="1400" dirty="0" smtClean="0">
                <a:latin typeface="Garamond" pitchFamily="18" charset="0"/>
              </a:rPr>
              <a:t>trustée: d’où le terme « trust ».</a:t>
            </a:r>
            <a:endParaRPr lang="en-GB" sz="1400" dirty="0" smtClean="0">
              <a:latin typeface="Garamond" pitchFamily="18" charset="0"/>
            </a:endParaRPr>
          </a:p>
          <a:p>
            <a:r>
              <a:rPr lang="fr-FR" sz="1400" dirty="0" smtClean="0">
                <a:latin typeface="Garamond" pitchFamily="18" charset="0"/>
              </a:rPr>
              <a:t> </a:t>
            </a:r>
            <a:endParaRPr lang="en-GB" sz="1400" dirty="0" smtClean="0">
              <a:latin typeface="Garamond" pitchFamily="18" charset="0"/>
            </a:endParaRPr>
          </a:p>
        </p:txBody>
      </p:sp>
      <p:sp>
        <p:nvSpPr>
          <p:cNvPr id="15366" name="Text Box 1030"/>
          <p:cNvSpPr txBox="1">
            <a:spLocks noChangeArrowheads="1"/>
          </p:cNvSpPr>
          <p:nvPr/>
        </p:nvSpPr>
        <p:spPr bwMode="auto">
          <a:xfrm>
            <a:off x="495300" y="1739900"/>
            <a:ext cx="8101013" cy="477054"/>
          </a:xfrm>
          <a:prstGeom prst="rect">
            <a:avLst/>
          </a:prstGeom>
          <a:noFill/>
          <a:ln w="9525">
            <a:noFill/>
            <a:miter lim="800000"/>
            <a:headEnd/>
            <a:tailEnd/>
          </a:ln>
        </p:spPr>
        <p:txBody>
          <a:bodyPr>
            <a:prstTxWarp prst="textNoShape">
              <a:avLst/>
            </a:prstTxWarp>
            <a:spAutoFit/>
          </a:bodyPr>
          <a:lstStyle/>
          <a:p>
            <a:pPr>
              <a:spcBef>
                <a:spcPct val="50000"/>
              </a:spcBef>
            </a:pPr>
            <a:r>
              <a:rPr lang="en-US" sz="2500" dirty="0" smtClean="0">
                <a:solidFill>
                  <a:srgbClr val="2B3E82"/>
                </a:solidFill>
                <a:latin typeface="Georgia" pitchFamily="-123" charset="0"/>
              </a:rPr>
              <a:t>Trusts I</a:t>
            </a:r>
            <a:r>
              <a:rPr lang="en-US" sz="2500" dirty="0" smtClean="0">
                <a:solidFill>
                  <a:srgbClr val="2B3E82"/>
                </a:solidFill>
                <a:latin typeface="Georgia" pitchFamily="-123" charset="0"/>
              </a:rPr>
              <a:t> </a:t>
            </a:r>
            <a:endParaRPr lang="en-US" sz="2500" dirty="0" smtClean="0">
              <a:solidFill>
                <a:srgbClr val="2B3E82"/>
              </a:solidFill>
              <a:latin typeface="Georgia" pitchFamily="-123"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rtlCol="0">
            <a:normAutofit/>
          </a:bodyPr>
          <a:lstStyle/>
          <a:p>
            <a:pPr fontAlgn="auto">
              <a:spcAft>
                <a:spcPts val="0"/>
              </a:spcAft>
              <a:buFont typeface="Arial"/>
              <a:buNone/>
              <a:defRPr/>
            </a:pPr>
            <a:endParaRPr lang="en-US">
              <a:ea typeface="+mn-ea"/>
              <a:cs typeface="+mn-cs"/>
            </a:endParaRPr>
          </a:p>
        </p:txBody>
      </p:sp>
      <p:pic>
        <p:nvPicPr>
          <p:cNvPr id="15363" name="Picture 4" descr="2404 OC POWERPOINT TEMPLATE 1-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5365" name="Text Box 1029"/>
          <p:cNvSpPr txBox="1">
            <a:spLocks noChangeArrowheads="1"/>
          </p:cNvSpPr>
          <p:nvPr/>
        </p:nvSpPr>
        <p:spPr bwMode="auto">
          <a:xfrm>
            <a:off x="487363" y="2640013"/>
            <a:ext cx="8253412" cy="3323987"/>
          </a:xfrm>
          <a:prstGeom prst="rect">
            <a:avLst/>
          </a:prstGeom>
          <a:noFill/>
          <a:ln w="9525">
            <a:noFill/>
            <a:miter lim="800000"/>
            <a:headEnd/>
            <a:tailEnd/>
          </a:ln>
        </p:spPr>
        <p:txBody>
          <a:bodyPr>
            <a:prstTxWarp prst="textNoShape">
              <a:avLst/>
            </a:prstTxWarp>
            <a:spAutoFit/>
          </a:bodyPr>
          <a:lstStyle/>
          <a:p>
            <a:endParaRPr lang="fr-FR" sz="1400" dirty="0" smtClean="0">
              <a:latin typeface="Garamond" pitchFamily="18" charset="0"/>
            </a:endParaRPr>
          </a:p>
          <a:p>
            <a:r>
              <a:rPr lang="fr-FR" sz="1400" dirty="0" smtClean="0">
                <a:latin typeface="Garamond" pitchFamily="18" charset="0"/>
              </a:rPr>
              <a:t>La forme de création d’un trust expresse est soit :</a:t>
            </a:r>
          </a:p>
          <a:p>
            <a:endParaRPr lang="fr-FR" sz="1400" dirty="0" smtClean="0">
              <a:latin typeface="Garamond" pitchFamily="18" charset="0"/>
            </a:endParaRPr>
          </a:p>
          <a:p>
            <a:pPr>
              <a:buFont typeface="Wingdings" pitchFamily="2" charset="2"/>
              <a:buChar char="v"/>
            </a:pPr>
            <a:r>
              <a:rPr lang="fr-FR" sz="1400" dirty="0" smtClean="0">
                <a:latin typeface="Garamond" pitchFamily="18" charset="0"/>
              </a:rPr>
              <a:t>  Par déclaration écrite de la part du Trustee qu’il a reçu et qu’il </a:t>
            </a:r>
            <a:r>
              <a:rPr lang="fr-FR" sz="1400" dirty="0" err="1" smtClean="0">
                <a:latin typeface="Garamond" pitchFamily="18" charset="0"/>
              </a:rPr>
              <a:t>detient</a:t>
            </a:r>
            <a:r>
              <a:rPr lang="fr-FR" sz="1400" dirty="0" smtClean="0">
                <a:latin typeface="Garamond" pitchFamily="18" charset="0"/>
              </a:rPr>
              <a:t> des actifs sous des trusts qu’il déclare en suivant; soit</a:t>
            </a:r>
          </a:p>
          <a:p>
            <a:pPr>
              <a:buFont typeface="Wingdings" pitchFamily="2" charset="2"/>
              <a:buChar char="v"/>
            </a:pPr>
            <a:r>
              <a:rPr lang="fr-FR" sz="1400" dirty="0" smtClean="0">
                <a:latin typeface="Garamond" pitchFamily="18" charset="0"/>
              </a:rPr>
              <a:t>  Par un écrit passé par le ou les constituants et le trustee, et </a:t>
            </a:r>
            <a:r>
              <a:rPr lang="fr-FR" sz="1400" dirty="0" err="1" smtClean="0">
                <a:latin typeface="Garamond" pitchFamily="18" charset="0"/>
              </a:rPr>
              <a:t>éventuellment</a:t>
            </a:r>
            <a:r>
              <a:rPr lang="fr-FR" sz="1400" dirty="0" smtClean="0">
                <a:latin typeface="Garamond" pitchFamily="18" charset="0"/>
              </a:rPr>
              <a:t> </a:t>
            </a:r>
            <a:r>
              <a:rPr lang="fr-FR" sz="1400" dirty="0" err="1" smtClean="0">
                <a:latin typeface="Garamond" pitchFamily="18" charset="0"/>
              </a:rPr>
              <a:t>dautre</a:t>
            </a:r>
            <a:r>
              <a:rPr lang="fr-FR" sz="1400" dirty="0" smtClean="0">
                <a:latin typeface="Garamond" pitchFamily="18" charset="0"/>
              </a:rPr>
              <a:t> </a:t>
            </a:r>
            <a:r>
              <a:rPr lang="fr-FR" sz="1400" dirty="0" err="1" smtClean="0">
                <a:latin typeface="Garamond" pitchFamily="18" charset="0"/>
              </a:rPr>
              <a:t>intevenants</a:t>
            </a:r>
            <a:r>
              <a:rPr lang="fr-FR" sz="1400" dirty="0" smtClean="0">
                <a:latin typeface="Garamond" pitchFamily="18" charset="0"/>
              </a:rPr>
              <a:t> (</a:t>
            </a:r>
            <a:r>
              <a:rPr lang="fr-FR" sz="1400" dirty="0" err="1" smtClean="0">
                <a:latin typeface="Garamond" pitchFamily="18" charset="0"/>
              </a:rPr>
              <a:t>protector</a:t>
            </a:r>
            <a:r>
              <a:rPr lang="fr-FR" sz="1400" dirty="0" smtClean="0">
                <a:latin typeface="Garamond" pitchFamily="18" charset="0"/>
              </a:rPr>
              <a:t> </a:t>
            </a:r>
            <a:r>
              <a:rPr lang="fr-FR" sz="1400" dirty="0" err="1" smtClean="0">
                <a:latin typeface="Garamond" pitchFamily="18" charset="0"/>
              </a:rPr>
              <a:t>enforcer</a:t>
            </a:r>
            <a:r>
              <a:rPr lang="fr-FR" sz="1400" dirty="0" smtClean="0">
                <a:latin typeface="Garamond" pitchFamily="18" charset="0"/>
              </a:rPr>
              <a:t> etc.).</a:t>
            </a:r>
          </a:p>
          <a:p>
            <a:pPr lvl="1">
              <a:buFont typeface="Wingdings" pitchFamily="2" charset="2"/>
              <a:buChar char="Ø"/>
            </a:pPr>
            <a:r>
              <a:rPr lang="fr-FR" sz="1400" dirty="0" smtClean="0">
                <a:latin typeface="Garamond" pitchFamily="18" charset="0"/>
              </a:rPr>
              <a:t>  Les bénéficiaires n’interviennent pas à l’acte. En fait un trust peut être constitué sans qu’ils le sachent.</a:t>
            </a:r>
          </a:p>
          <a:p>
            <a:r>
              <a:rPr lang="fr-FR" sz="1400" dirty="0" smtClean="0">
                <a:latin typeface="Garamond" pitchFamily="18" charset="0"/>
              </a:rPr>
              <a:t> </a:t>
            </a:r>
            <a:endParaRPr lang="en-GB" sz="1400" dirty="0" smtClean="0">
              <a:latin typeface="Garamond" pitchFamily="18" charset="0"/>
            </a:endParaRPr>
          </a:p>
          <a:p>
            <a:pPr>
              <a:buFont typeface="Wingdings" pitchFamily="2" charset="2"/>
              <a:buChar char="v"/>
            </a:pPr>
            <a:r>
              <a:rPr lang="fr-FR" sz="1400" dirty="0" smtClean="0">
                <a:latin typeface="Garamond" pitchFamily="18" charset="0"/>
              </a:rPr>
              <a:t>  Sauf </a:t>
            </a:r>
            <a:r>
              <a:rPr lang="fr-FR" sz="1400" dirty="0" smtClean="0">
                <a:latin typeface="Garamond" pitchFamily="18" charset="0"/>
              </a:rPr>
              <a:t>disposition expresse au contraire, jusqu'à récemment, le trustée n'a pas le droit à une rémunération, juste ses frais et déboursements</a:t>
            </a:r>
            <a:r>
              <a:rPr lang="fr-FR" sz="1400" dirty="0" smtClean="0">
                <a:latin typeface="Garamond" pitchFamily="18" charset="0"/>
              </a:rPr>
              <a:t>.</a:t>
            </a:r>
          </a:p>
          <a:p>
            <a:r>
              <a:rPr lang="fr-FR" sz="1400" dirty="0" smtClean="0">
                <a:latin typeface="Garamond" pitchFamily="18" charset="0"/>
              </a:rPr>
              <a:t> </a:t>
            </a:r>
            <a:endParaRPr lang="en-GB" sz="1400" dirty="0" smtClean="0">
              <a:latin typeface="Garamond" pitchFamily="18" charset="0"/>
            </a:endParaRPr>
          </a:p>
          <a:p>
            <a:pPr lvl="1">
              <a:buFont typeface="Wingdings" pitchFamily="2" charset="2"/>
              <a:buChar char="Ø"/>
            </a:pPr>
            <a:r>
              <a:rPr lang="fr-FR" sz="1400" dirty="0" smtClean="0">
                <a:latin typeface="Garamond" pitchFamily="18" charset="0"/>
              </a:rPr>
              <a:t>  Les </a:t>
            </a:r>
            <a:r>
              <a:rPr lang="fr-FR" sz="1400" dirty="0" smtClean="0">
                <a:latin typeface="Garamond" pitchFamily="18" charset="0"/>
              </a:rPr>
              <a:t>trustées professionnelles veillent donc à ce qu'une clause de rémunération soit incluse dans l'acte sous </a:t>
            </a:r>
            <a:r>
              <a:rPr lang="fr-FR" sz="1400" dirty="0" err="1" smtClean="0">
                <a:latin typeface="Garamond" pitchFamily="18" charset="0"/>
              </a:rPr>
              <a:t>seign</a:t>
            </a:r>
            <a:r>
              <a:rPr lang="fr-FR" sz="1400" dirty="0" smtClean="0">
                <a:latin typeface="Garamond" pitchFamily="18" charset="0"/>
              </a:rPr>
              <a:t> privé constatant les termes du trust</a:t>
            </a:r>
            <a:r>
              <a:rPr lang="fr-FR" sz="1400" dirty="0" smtClean="0">
                <a:latin typeface="Garamond" pitchFamily="18" charset="0"/>
              </a:rPr>
              <a:t>. L’acte n’est pas constitutif, En fait, c’est le transfert d’actifs au trustee.</a:t>
            </a:r>
            <a:endParaRPr lang="en-GB" sz="1400" dirty="0">
              <a:latin typeface="Garamond" pitchFamily="18" charset="0"/>
            </a:endParaRPr>
          </a:p>
        </p:txBody>
      </p:sp>
      <p:sp>
        <p:nvSpPr>
          <p:cNvPr id="15366" name="Text Box 1030"/>
          <p:cNvSpPr txBox="1">
            <a:spLocks noChangeArrowheads="1"/>
          </p:cNvSpPr>
          <p:nvPr/>
        </p:nvSpPr>
        <p:spPr bwMode="auto">
          <a:xfrm>
            <a:off x="495300" y="1739900"/>
            <a:ext cx="8101013" cy="477054"/>
          </a:xfrm>
          <a:prstGeom prst="rect">
            <a:avLst/>
          </a:prstGeom>
          <a:noFill/>
          <a:ln w="9525">
            <a:noFill/>
            <a:miter lim="800000"/>
            <a:headEnd/>
            <a:tailEnd/>
          </a:ln>
        </p:spPr>
        <p:txBody>
          <a:bodyPr>
            <a:prstTxWarp prst="textNoShape">
              <a:avLst/>
            </a:prstTxWarp>
            <a:spAutoFit/>
          </a:bodyPr>
          <a:lstStyle/>
          <a:p>
            <a:pPr>
              <a:spcBef>
                <a:spcPct val="50000"/>
              </a:spcBef>
            </a:pPr>
            <a:r>
              <a:rPr lang="en-US" sz="2500" dirty="0" smtClean="0">
                <a:solidFill>
                  <a:srgbClr val="2B3E82"/>
                </a:solidFill>
                <a:latin typeface="Georgia" pitchFamily="-123" charset="0"/>
              </a:rPr>
              <a:t>Trusts II</a:t>
            </a:r>
            <a:r>
              <a:rPr lang="en-US" sz="2500" dirty="0" smtClean="0">
                <a:solidFill>
                  <a:srgbClr val="2B3E82"/>
                </a:solidFill>
                <a:latin typeface="Georgia" pitchFamily="-123" charset="0"/>
              </a:rPr>
              <a:t> </a:t>
            </a:r>
            <a:endParaRPr lang="en-US" sz="2500" dirty="0" smtClean="0">
              <a:solidFill>
                <a:srgbClr val="2B3E82"/>
              </a:solidFill>
              <a:latin typeface="Georgia" pitchFamily="-123"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rtlCol="0">
            <a:normAutofit/>
          </a:bodyPr>
          <a:lstStyle/>
          <a:p>
            <a:pPr fontAlgn="auto">
              <a:spcAft>
                <a:spcPts val="0"/>
              </a:spcAft>
              <a:buFont typeface="Arial"/>
              <a:buNone/>
              <a:defRPr/>
            </a:pPr>
            <a:endParaRPr lang="en-US">
              <a:ea typeface="+mn-ea"/>
              <a:cs typeface="+mn-cs"/>
            </a:endParaRPr>
          </a:p>
        </p:txBody>
      </p:sp>
      <p:pic>
        <p:nvPicPr>
          <p:cNvPr id="15363" name="Picture 4" descr="2404 OC POWERPOINT TEMPLATE 1-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5365" name="Text Box 1029"/>
          <p:cNvSpPr txBox="1">
            <a:spLocks noChangeArrowheads="1"/>
          </p:cNvSpPr>
          <p:nvPr/>
        </p:nvSpPr>
        <p:spPr bwMode="auto">
          <a:xfrm>
            <a:off x="487363" y="2640013"/>
            <a:ext cx="8253412" cy="4401205"/>
          </a:xfrm>
          <a:prstGeom prst="rect">
            <a:avLst/>
          </a:prstGeom>
          <a:noFill/>
          <a:ln w="9525">
            <a:noFill/>
            <a:miter lim="800000"/>
            <a:headEnd/>
            <a:tailEnd/>
          </a:ln>
        </p:spPr>
        <p:txBody>
          <a:bodyPr>
            <a:prstTxWarp prst="textNoShape">
              <a:avLst/>
            </a:prstTxWarp>
            <a:spAutoFit/>
          </a:bodyPr>
          <a:lstStyle/>
          <a:p>
            <a:endParaRPr lang="fr-FR" sz="1400" dirty="0" smtClean="0">
              <a:latin typeface="Garamond" pitchFamily="18" charset="0"/>
            </a:endParaRPr>
          </a:p>
          <a:p>
            <a:r>
              <a:rPr lang="fr-FR" sz="1400" dirty="0" smtClean="0">
                <a:latin typeface="Garamond" pitchFamily="18" charset="0"/>
              </a:rPr>
              <a:t>Le trust jersiais: à quoi ça sert?</a:t>
            </a:r>
          </a:p>
          <a:p>
            <a:endParaRPr lang="fr-FR" sz="1400" dirty="0" smtClean="0">
              <a:latin typeface="Garamond" pitchFamily="18" charset="0"/>
            </a:endParaRPr>
          </a:p>
          <a:p>
            <a:pPr>
              <a:buFont typeface="Wingdings" pitchFamily="2" charset="2"/>
              <a:buChar char="v"/>
            </a:pPr>
            <a:r>
              <a:rPr lang="fr-FR" sz="1400" dirty="0" smtClean="0">
                <a:latin typeface="Garamond" pitchFamily="18" charset="0"/>
              </a:rPr>
              <a:t>  Fonds de pension et de retraite;</a:t>
            </a:r>
            <a:endParaRPr lang="fr-FR" sz="1400" dirty="0" smtClean="0">
              <a:latin typeface="Garamond" pitchFamily="18" charset="0"/>
            </a:endParaRPr>
          </a:p>
          <a:p>
            <a:pPr>
              <a:buFont typeface="Wingdings" pitchFamily="2" charset="2"/>
              <a:buChar char="v"/>
            </a:pPr>
            <a:r>
              <a:rPr lang="fr-FR" sz="1400" dirty="0" smtClean="0">
                <a:latin typeface="Garamond" pitchFamily="18" charset="0"/>
              </a:rPr>
              <a:t>  Fonds d’investissement: Unit Trusts etc.;</a:t>
            </a:r>
            <a:endParaRPr lang="fr-FR" sz="1400" dirty="0" smtClean="0">
              <a:latin typeface="Garamond" pitchFamily="18" charset="0"/>
            </a:endParaRPr>
          </a:p>
          <a:p>
            <a:pPr>
              <a:buFont typeface="Wingdings" pitchFamily="2" charset="2"/>
              <a:buChar char="v"/>
            </a:pPr>
            <a:r>
              <a:rPr lang="fr-FR" sz="1400" dirty="0" smtClean="0">
                <a:latin typeface="Garamond" pitchFamily="18" charset="0"/>
              </a:rPr>
              <a:t>  Garantie bancaire (seulement dans ce sens semblable à une fiducie)</a:t>
            </a:r>
          </a:p>
          <a:p>
            <a:pPr>
              <a:buFont typeface="Wingdings" pitchFamily="2" charset="2"/>
              <a:buChar char="v"/>
            </a:pPr>
            <a:r>
              <a:rPr lang="fr-FR" sz="1400" dirty="0" smtClean="0">
                <a:latin typeface="Garamond" pitchFamily="18" charset="0"/>
              </a:rPr>
              <a:t>  </a:t>
            </a:r>
            <a:r>
              <a:rPr lang="fr-FR" sz="1400" dirty="0" err="1" smtClean="0">
                <a:latin typeface="Garamond" pitchFamily="18" charset="0"/>
              </a:rPr>
              <a:t>Purpose</a:t>
            </a:r>
            <a:r>
              <a:rPr lang="fr-FR" sz="1400" dirty="0" smtClean="0">
                <a:latin typeface="Garamond" pitchFamily="18" charset="0"/>
              </a:rPr>
              <a:t> trusts;</a:t>
            </a:r>
          </a:p>
          <a:p>
            <a:pPr>
              <a:buFont typeface="Wingdings" pitchFamily="2" charset="2"/>
              <a:buChar char="v"/>
            </a:pPr>
            <a:r>
              <a:rPr lang="fr-FR" sz="1400" dirty="0" smtClean="0">
                <a:latin typeface="Garamond" pitchFamily="18" charset="0"/>
              </a:rPr>
              <a:t> </a:t>
            </a:r>
            <a:r>
              <a:rPr lang="fr-FR" sz="1400" dirty="0" smtClean="0">
                <a:latin typeface="Garamond" pitchFamily="18" charset="0"/>
              </a:rPr>
              <a:t> Trusts dites caritatives (Charitable trusts) </a:t>
            </a:r>
            <a:endParaRPr lang="fr-FR" sz="1400" dirty="0" smtClean="0">
              <a:latin typeface="Garamond" pitchFamily="18" charset="0"/>
            </a:endParaRPr>
          </a:p>
          <a:p>
            <a:pPr>
              <a:buFont typeface="Wingdings" pitchFamily="2" charset="2"/>
              <a:buChar char="v"/>
            </a:pPr>
            <a:r>
              <a:rPr lang="fr-FR" sz="1400" dirty="0" smtClean="0">
                <a:latin typeface="Garamond" pitchFamily="18" charset="0"/>
              </a:rPr>
              <a:t>  Détention privé: </a:t>
            </a:r>
          </a:p>
          <a:p>
            <a:pPr lvl="3">
              <a:buFont typeface="Wingdings" pitchFamily="2" charset="2"/>
              <a:buChar char="Ø"/>
            </a:pPr>
            <a:r>
              <a:rPr lang="fr-FR" sz="1400" dirty="0" smtClean="0">
                <a:latin typeface="Garamond" pitchFamily="18" charset="0"/>
              </a:rPr>
              <a:t> </a:t>
            </a:r>
            <a:r>
              <a:rPr lang="fr-FR" sz="1400" dirty="0" err="1" smtClean="0">
                <a:latin typeface="Garamond" pitchFamily="18" charset="0"/>
              </a:rPr>
              <a:t>Discretionary</a:t>
            </a:r>
            <a:r>
              <a:rPr lang="fr-FR" sz="1400" dirty="0" smtClean="0">
                <a:latin typeface="Garamond" pitchFamily="18" charset="0"/>
              </a:rPr>
              <a:t> Trusts;</a:t>
            </a:r>
          </a:p>
          <a:p>
            <a:pPr lvl="3">
              <a:buFont typeface="Wingdings" pitchFamily="2" charset="2"/>
              <a:buChar char="Ø"/>
            </a:pPr>
            <a:r>
              <a:rPr lang="fr-FR" sz="1400" dirty="0" smtClean="0">
                <a:latin typeface="Garamond" pitchFamily="18" charset="0"/>
              </a:rPr>
              <a:t> Accumulation and Maintenance Trusts</a:t>
            </a:r>
          </a:p>
          <a:p>
            <a:pPr lvl="3">
              <a:buFont typeface="Wingdings" pitchFamily="2" charset="2"/>
              <a:buChar char="Ø"/>
            </a:pPr>
            <a:r>
              <a:rPr lang="fr-FR" sz="1400" dirty="0" smtClean="0">
                <a:latin typeface="Garamond" pitchFamily="18" charset="0"/>
              </a:rPr>
              <a:t> Life </a:t>
            </a:r>
            <a:r>
              <a:rPr lang="fr-FR" sz="1400" dirty="0" err="1" smtClean="0">
                <a:latin typeface="Garamond" pitchFamily="18" charset="0"/>
              </a:rPr>
              <a:t>Interest</a:t>
            </a:r>
            <a:r>
              <a:rPr lang="fr-FR" sz="1400" dirty="0" smtClean="0">
                <a:latin typeface="Garamond" pitchFamily="18" charset="0"/>
              </a:rPr>
              <a:t> / </a:t>
            </a:r>
            <a:r>
              <a:rPr lang="fr-FR" sz="1400" dirty="0" err="1" smtClean="0">
                <a:latin typeface="Garamond" pitchFamily="18" charset="0"/>
              </a:rPr>
              <a:t>interest</a:t>
            </a:r>
            <a:r>
              <a:rPr lang="fr-FR" sz="1400" dirty="0" smtClean="0">
                <a:latin typeface="Garamond" pitchFamily="18" charset="0"/>
              </a:rPr>
              <a:t> in possession trusts : donc des intérêts fixes</a:t>
            </a:r>
          </a:p>
          <a:p>
            <a:r>
              <a:rPr lang="fr-FR" sz="1400" dirty="0" smtClean="0">
                <a:latin typeface="Garamond" pitchFamily="18" charset="0"/>
              </a:rPr>
              <a:t>	</a:t>
            </a:r>
            <a:r>
              <a:rPr lang="fr-FR" sz="1400" dirty="0" smtClean="0">
                <a:latin typeface="Garamond" pitchFamily="18" charset="0"/>
              </a:rPr>
              <a:t>		</a:t>
            </a:r>
          </a:p>
          <a:p>
            <a:r>
              <a:rPr lang="fr-FR" sz="1400" dirty="0" smtClean="0">
                <a:latin typeface="Garamond" pitchFamily="18" charset="0"/>
              </a:rPr>
              <a:t>C’est une importation partielle : la loi immobilière anglaise ne fonctionnent qu’avec des trusts et règle les indivisions par des trusts statutaires d’affectation.  Pour l’instant, un trust de droit jersiais ne peut pas porter sur un immeuble jersiais.</a:t>
            </a:r>
          </a:p>
          <a:p>
            <a:r>
              <a:rPr lang="fr-FR" sz="1400" dirty="0" smtClean="0">
                <a:latin typeface="Garamond" pitchFamily="18" charset="0"/>
              </a:rPr>
              <a:t>La doctrine anglaise ancienne dite de conversion d’immeuble en trust en droit meuble contraire à l’ordre public – abrogée définitivement  en 1996.   </a:t>
            </a:r>
          </a:p>
          <a:p>
            <a:endParaRPr lang="fr-FR" sz="1400" dirty="0" smtClean="0">
              <a:latin typeface="Garamond" pitchFamily="18" charset="0"/>
            </a:endParaRPr>
          </a:p>
          <a:p>
            <a:r>
              <a:rPr lang="fr-FR" sz="1400" dirty="0" smtClean="0">
                <a:latin typeface="Garamond" pitchFamily="18" charset="0"/>
              </a:rPr>
              <a:t> </a:t>
            </a:r>
            <a:endParaRPr lang="en-GB" sz="1400" dirty="0">
              <a:latin typeface="Garamond" pitchFamily="18" charset="0"/>
            </a:endParaRPr>
          </a:p>
        </p:txBody>
      </p:sp>
      <p:sp>
        <p:nvSpPr>
          <p:cNvPr id="15366" name="Text Box 1030"/>
          <p:cNvSpPr txBox="1">
            <a:spLocks noChangeArrowheads="1"/>
          </p:cNvSpPr>
          <p:nvPr/>
        </p:nvSpPr>
        <p:spPr bwMode="auto">
          <a:xfrm>
            <a:off x="495300" y="1739900"/>
            <a:ext cx="8101013" cy="477054"/>
          </a:xfrm>
          <a:prstGeom prst="rect">
            <a:avLst/>
          </a:prstGeom>
          <a:noFill/>
          <a:ln w="9525">
            <a:noFill/>
            <a:miter lim="800000"/>
            <a:headEnd/>
            <a:tailEnd/>
          </a:ln>
        </p:spPr>
        <p:txBody>
          <a:bodyPr>
            <a:prstTxWarp prst="textNoShape">
              <a:avLst/>
            </a:prstTxWarp>
            <a:spAutoFit/>
          </a:bodyPr>
          <a:lstStyle/>
          <a:p>
            <a:pPr>
              <a:spcBef>
                <a:spcPct val="50000"/>
              </a:spcBef>
            </a:pPr>
            <a:r>
              <a:rPr lang="en-US" sz="2500" dirty="0" smtClean="0">
                <a:solidFill>
                  <a:srgbClr val="2B3E82"/>
                </a:solidFill>
                <a:latin typeface="Georgia" pitchFamily="-123" charset="0"/>
              </a:rPr>
              <a:t>Trusts III</a:t>
            </a:r>
            <a:r>
              <a:rPr lang="en-US" sz="2500" dirty="0" smtClean="0">
                <a:solidFill>
                  <a:srgbClr val="2B3E82"/>
                </a:solidFill>
                <a:latin typeface="Georgia" pitchFamily="-123" charset="0"/>
              </a:rPr>
              <a:t> </a:t>
            </a:r>
            <a:endParaRPr lang="en-US" sz="2500" dirty="0" smtClean="0">
              <a:solidFill>
                <a:srgbClr val="2B3E82"/>
              </a:solidFill>
              <a:latin typeface="Georgia" pitchFamily="-123"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rtlCol="0">
            <a:normAutofit/>
          </a:bodyPr>
          <a:lstStyle/>
          <a:p>
            <a:pPr fontAlgn="auto">
              <a:spcAft>
                <a:spcPts val="0"/>
              </a:spcAft>
              <a:buFont typeface="Arial"/>
              <a:buNone/>
              <a:defRPr/>
            </a:pPr>
            <a:endParaRPr lang="en-US">
              <a:ea typeface="+mn-ea"/>
              <a:cs typeface="+mn-cs"/>
            </a:endParaRPr>
          </a:p>
        </p:txBody>
      </p:sp>
      <p:pic>
        <p:nvPicPr>
          <p:cNvPr id="15363" name="Picture 4" descr="2404 OC POWERPOINT TEMPLATE 1-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5365" name="Text Box 1029"/>
          <p:cNvSpPr txBox="1">
            <a:spLocks noChangeArrowheads="1"/>
          </p:cNvSpPr>
          <p:nvPr/>
        </p:nvSpPr>
        <p:spPr bwMode="auto">
          <a:xfrm>
            <a:off x="487363" y="2640013"/>
            <a:ext cx="8253412" cy="3970318"/>
          </a:xfrm>
          <a:prstGeom prst="rect">
            <a:avLst/>
          </a:prstGeom>
          <a:noFill/>
          <a:ln w="9525">
            <a:noFill/>
            <a:miter lim="800000"/>
            <a:headEnd/>
            <a:tailEnd/>
          </a:ln>
        </p:spPr>
        <p:txBody>
          <a:bodyPr>
            <a:prstTxWarp prst="textNoShape">
              <a:avLst/>
            </a:prstTxWarp>
            <a:spAutoFit/>
          </a:bodyPr>
          <a:lstStyle/>
          <a:p>
            <a:endParaRPr lang="fr-FR" sz="1400" dirty="0" smtClean="0">
              <a:latin typeface="Garamond" pitchFamily="18" charset="0"/>
            </a:endParaRPr>
          </a:p>
          <a:p>
            <a:r>
              <a:rPr lang="fr-FR" sz="1400" dirty="0" smtClean="0">
                <a:latin typeface="Garamond" pitchFamily="18" charset="0"/>
              </a:rPr>
              <a:t>Comme tout juridiction, l’administration jersiaise contrôle la constitution des sociétés, mais d’une manière plus stricte.</a:t>
            </a:r>
          </a:p>
          <a:p>
            <a:endParaRPr lang="fr-FR" sz="1400" dirty="0" smtClean="0">
              <a:latin typeface="Garamond" pitchFamily="18" charset="0"/>
            </a:endParaRPr>
          </a:p>
          <a:p>
            <a:r>
              <a:rPr lang="fr-FR" sz="1400" dirty="0" smtClean="0">
                <a:latin typeface="Garamond" pitchFamily="18" charset="0"/>
              </a:rPr>
              <a:t>L’évolution de la législation et le règlementation a débuté avec le Control of </a:t>
            </a:r>
            <a:r>
              <a:rPr lang="fr-FR" sz="1400" dirty="0" err="1" smtClean="0">
                <a:latin typeface="Garamond" pitchFamily="18" charset="0"/>
              </a:rPr>
              <a:t>Borrowing</a:t>
            </a:r>
            <a:r>
              <a:rPr lang="fr-FR" sz="1400" dirty="0" smtClean="0">
                <a:latin typeface="Garamond" pitchFamily="18" charset="0"/>
              </a:rPr>
              <a:t> (Jersey) Law 1953, qui soumet toute constitution de société, non les trusts, à une autorisation préalable: le bénéficiaire effective des sociétés a toujours été déclaré à l’administration sous la condition de sa communication sur demande des autorités de police d’autres États.</a:t>
            </a:r>
          </a:p>
          <a:p>
            <a:endParaRPr lang="fr-FR" sz="1400" dirty="0" smtClean="0">
              <a:latin typeface="Garamond" pitchFamily="18" charset="0"/>
            </a:endParaRPr>
          </a:p>
          <a:p>
            <a:r>
              <a:rPr lang="fr-FR" sz="1400" dirty="0" smtClean="0">
                <a:latin typeface="Garamond" pitchFamily="18" charset="0"/>
              </a:rPr>
              <a:t>Le Registre commercial est administré par le </a:t>
            </a:r>
            <a:r>
              <a:rPr lang="fr-FR" sz="1400" dirty="0" err="1" smtClean="0">
                <a:latin typeface="Garamond" pitchFamily="18" charset="0"/>
              </a:rPr>
              <a:t>Registrar</a:t>
            </a:r>
            <a:r>
              <a:rPr lang="fr-FR" sz="1400" dirty="0" smtClean="0">
                <a:latin typeface="Garamond" pitchFamily="18" charset="0"/>
              </a:rPr>
              <a:t>, qui dépende de la Jersey Financial Services Commission. Il existe plusieurs registres; des sociétés, des </a:t>
            </a:r>
            <a:r>
              <a:rPr lang="fr-FR" sz="1400" dirty="0" err="1" smtClean="0">
                <a:latin typeface="Garamond" pitchFamily="18" charset="0"/>
              </a:rPr>
              <a:t>limited</a:t>
            </a:r>
            <a:r>
              <a:rPr lang="fr-FR" sz="1400" dirty="0" smtClean="0">
                <a:latin typeface="Garamond" pitchFamily="18" charset="0"/>
              </a:rPr>
              <a:t> </a:t>
            </a:r>
            <a:r>
              <a:rPr lang="fr-FR" sz="1400" dirty="0" err="1" smtClean="0">
                <a:latin typeface="Garamond" pitchFamily="18" charset="0"/>
              </a:rPr>
              <a:t>partnerships</a:t>
            </a:r>
            <a:r>
              <a:rPr lang="fr-FR" sz="1400" dirty="0" smtClean="0">
                <a:latin typeface="Garamond" pitchFamily="18" charset="0"/>
              </a:rPr>
              <a:t>,  des noms commerciales, des fondations; et, en ce qui concerne les fonds d’investissement et sociétés d’assurances en générale une série de permis qui dépendent de l’étendu de l’offre, privé, réduite et public, et des registres.</a:t>
            </a:r>
          </a:p>
          <a:p>
            <a:endParaRPr lang="fr-FR" sz="1400" dirty="0" smtClean="0">
              <a:latin typeface="Garamond" pitchFamily="18" charset="0"/>
            </a:endParaRPr>
          </a:p>
          <a:p>
            <a:r>
              <a:rPr lang="fr-FR" sz="1400" dirty="0" smtClean="0">
                <a:latin typeface="Garamond" pitchFamily="18" charset="0"/>
              </a:rPr>
              <a:t>En effet l’autorisation de créer et de gérer les sociétés, fondations et trusts pour autrui est soumise à une règlementation stricte.</a:t>
            </a:r>
          </a:p>
          <a:p>
            <a:endParaRPr lang="fr-FR" sz="1400" dirty="0" smtClean="0">
              <a:latin typeface="Garamond" pitchFamily="18" charset="0"/>
            </a:endParaRPr>
          </a:p>
          <a:p>
            <a:r>
              <a:rPr lang="fr-FR" sz="1400" dirty="0" smtClean="0">
                <a:latin typeface="Garamond" pitchFamily="18" charset="0"/>
              </a:rPr>
              <a:t> </a:t>
            </a:r>
            <a:endParaRPr lang="en-GB" sz="1400" dirty="0">
              <a:latin typeface="Garamond" pitchFamily="18" charset="0"/>
            </a:endParaRPr>
          </a:p>
        </p:txBody>
      </p:sp>
      <p:sp>
        <p:nvSpPr>
          <p:cNvPr id="15366" name="Text Box 1030"/>
          <p:cNvSpPr txBox="1">
            <a:spLocks noChangeArrowheads="1"/>
          </p:cNvSpPr>
          <p:nvPr/>
        </p:nvSpPr>
        <p:spPr bwMode="auto">
          <a:xfrm>
            <a:off x="495300" y="1739900"/>
            <a:ext cx="8101013" cy="477054"/>
          </a:xfrm>
          <a:prstGeom prst="rect">
            <a:avLst/>
          </a:prstGeom>
          <a:noFill/>
          <a:ln w="9525">
            <a:noFill/>
            <a:miter lim="800000"/>
            <a:headEnd/>
            <a:tailEnd/>
          </a:ln>
        </p:spPr>
        <p:txBody>
          <a:bodyPr>
            <a:prstTxWarp prst="textNoShape">
              <a:avLst/>
            </a:prstTxWarp>
            <a:spAutoFit/>
          </a:bodyPr>
          <a:lstStyle/>
          <a:p>
            <a:pPr>
              <a:spcBef>
                <a:spcPct val="50000"/>
              </a:spcBef>
            </a:pPr>
            <a:r>
              <a:rPr lang="en-US" sz="2500" dirty="0" err="1" smtClean="0">
                <a:solidFill>
                  <a:srgbClr val="2B3E82"/>
                </a:solidFill>
                <a:latin typeface="Georgia" pitchFamily="-123" charset="0"/>
              </a:rPr>
              <a:t>Règlementation</a:t>
            </a:r>
            <a:r>
              <a:rPr lang="en-US" sz="2500" dirty="0" smtClean="0">
                <a:solidFill>
                  <a:srgbClr val="2B3E82"/>
                </a:solidFill>
                <a:latin typeface="Georgia" pitchFamily="-123" charset="0"/>
              </a:rPr>
              <a:t>.</a:t>
            </a:r>
            <a:r>
              <a:rPr lang="en-US" sz="2500" dirty="0" smtClean="0">
                <a:solidFill>
                  <a:srgbClr val="2B3E82"/>
                </a:solidFill>
                <a:latin typeface="Georgia" pitchFamily="-123" charset="0"/>
              </a:rPr>
              <a:t> </a:t>
            </a:r>
            <a:endParaRPr lang="en-US" sz="2500" dirty="0" smtClean="0">
              <a:solidFill>
                <a:srgbClr val="2B3E82"/>
              </a:solidFill>
              <a:latin typeface="Georgia" pitchFamily="-123"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rtlCol="0">
            <a:normAutofit/>
          </a:bodyPr>
          <a:lstStyle/>
          <a:p>
            <a:pPr fontAlgn="auto">
              <a:spcAft>
                <a:spcPts val="0"/>
              </a:spcAft>
              <a:buFont typeface="Arial"/>
              <a:buNone/>
              <a:defRPr/>
            </a:pPr>
            <a:endParaRPr lang="en-US">
              <a:ea typeface="+mn-ea"/>
              <a:cs typeface="+mn-cs"/>
            </a:endParaRPr>
          </a:p>
        </p:txBody>
      </p:sp>
      <p:pic>
        <p:nvPicPr>
          <p:cNvPr id="15363" name="Picture 4" descr="2404 OC POWERPOINT TEMPLATE 1-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5365" name="Text Box 1029"/>
          <p:cNvSpPr txBox="1">
            <a:spLocks noChangeArrowheads="1"/>
          </p:cNvSpPr>
          <p:nvPr/>
        </p:nvSpPr>
        <p:spPr bwMode="auto">
          <a:xfrm>
            <a:off x="487363" y="2640013"/>
            <a:ext cx="8253412" cy="3754874"/>
          </a:xfrm>
          <a:prstGeom prst="rect">
            <a:avLst/>
          </a:prstGeom>
          <a:noFill/>
          <a:ln w="9525">
            <a:noFill/>
            <a:miter lim="800000"/>
            <a:headEnd/>
            <a:tailEnd/>
          </a:ln>
        </p:spPr>
        <p:txBody>
          <a:bodyPr>
            <a:prstTxWarp prst="textNoShape">
              <a:avLst/>
            </a:prstTxWarp>
            <a:spAutoFit/>
          </a:bodyPr>
          <a:lstStyle/>
          <a:p>
            <a:endParaRPr lang="fr-FR" sz="1400" dirty="0" smtClean="0">
              <a:latin typeface="Garamond" pitchFamily="18" charset="0"/>
            </a:endParaRPr>
          </a:p>
          <a:p>
            <a:r>
              <a:rPr lang="fr-FR" sz="1400" dirty="0" smtClean="0">
                <a:latin typeface="Garamond" pitchFamily="18" charset="0"/>
              </a:rPr>
              <a:t>Le principe de base est la non-imposition des non résidentes - personnes physiques et morales - sauf sur leurs revenus de source jersiaise. De plus, les sociétés et trusts des personnes non-résidentes ont été soumises à une régime de non-impositions dans la pratique.</a:t>
            </a:r>
          </a:p>
          <a:p>
            <a:endParaRPr lang="fr-FR" sz="1400" dirty="0" smtClean="0">
              <a:latin typeface="Garamond" pitchFamily="18" charset="0"/>
            </a:endParaRPr>
          </a:p>
          <a:p>
            <a:r>
              <a:rPr lang="fr-FR" sz="1400" dirty="0" smtClean="0">
                <a:latin typeface="Garamond" pitchFamily="18" charset="0"/>
              </a:rPr>
              <a:t>Toutefois suite aux critiques sur la base curieuse qu’une société doit payer un impôt quelque part, Jersey a introduite une régime dite </a:t>
            </a:r>
            <a:r>
              <a:rPr lang="fr-FR" sz="1400" dirty="0" err="1" smtClean="0">
                <a:latin typeface="Garamond" pitchFamily="18" charset="0"/>
              </a:rPr>
              <a:t>Zero</a:t>
            </a:r>
            <a:r>
              <a:rPr lang="fr-FR" sz="1400" dirty="0" smtClean="0">
                <a:latin typeface="Garamond" pitchFamily="18" charset="0"/>
              </a:rPr>
              <a:t>/10 qui demeure toujours sous surveillance Européenne, </a:t>
            </a:r>
          </a:p>
          <a:p>
            <a:endParaRPr lang="fr-FR" sz="1400" dirty="0" smtClean="0">
              <a:latin typeface="Garamond" pitchFamily="18" charset="0"/>
            </a:endParaRPr>
          </a:p>
          <a:p>
            <a:r>
              <a:rPr lang="fr-FR" sz="1400" dirty="0" smtClean="0">
                <a:latin typeface="Garamond" pitchFamily="18" charset="0"/>
              </a:rPr>
              <a:t>Il n’existe aucune imposition des plus values – c’est inflationniste: vous en entendrez plus de mon collègue, Adam Pearce, vendredi matin.</a:t>
            </a:r>
          </a:p>
          <a:p>
            <a:endParaRPr lang="fr-FR" sz="1400" dirty="0" smtClean="0">
              <a:latin typeface="Garamond" pitchFamily="18" charset="0"/>
            </a:endParaRPr>
          </a:p>
          <a:p>
            <a:r>
              <a:rPr lang="fr-FR" sz="1400" dirty="0" smtClean="0">
                <a:latin typeface="Garamond" pitchFamily="18" charset="0"/>
              </a:rPr>
              <a:t>L’objectif économique et juridique ?</a:t>
            </a:r>
            <a:endParaRPr lang="fr-FR" sz="1400" dirty="0" smtClean="0">
              <a:latin typeface="Garamond" pitchFamily="18" charset="0"/>
            </a:endParaRPr>
          </a:p>
          <a:p>
            <a:endParaRPr lang="fr-FR" sz="1400" dirty="0" smtClean="0">
              <a:latin typeface="Garamond" pitchFamily="18" charset="0"/>
            </a:endParaRPr>
          </a:p>
          <a:p>
            <a:r>
              <a:rPr lang="fr-FR" sz="1400" dirty="0" smtClean="0">
                <a:latin typeface="Garamond" pitchFamily="18" charset="0"/>
              </a:rPr>
              <a:t>La plateforme juridique neutre de Jersey utilisés par les personnes de différentes culture juridiques de construire leurs affaires et de créer le papier commercial et financier  permettant des échanges internationaux ne peuvent fonctionner efficacement qu’en franchise des impositions par la plateforme elle-même. Payer des droits pour le principe en effet crée des poussées inflationnistes sur la création des actifs financiers constitutifs de l’échange. </a:t>
            </a:r>
            <a:endParaRPr lang="en-GB" sz="1400" dirty="0">
              <a:latin typeface="Garamond" pitchFamily="18" charset="0"/>
            </a:endParaRPr>
          </a:p>
        </p:txBody>
      </p:sp>
      <p:sp>
        <p:nvSpPr>
          <p:cNvPr id="15366" name="Text Box 1030"/>
          <p:cNvSpPr txBox="1">
            <a:spLocks noChangeArrowheads="1"/>
          </p:cNvSpPr>
          <p:nvPr/>
        </p:nvSpPr>
        <p:spPr bwMode="auto">
          <a:xfrm>
            <a:off x="495300" y="1739900"/>
            <a:ext cx="8101013" cy="477054"/>
          </a:xfrm>
          <a:prstGeom prst="rect">
            <a:avLst/>
          </a:prstGeom>
          <a:noFill/>
          <a:ln w="9525">
            <a:noFill/>
            <a:miter lim="800000"/>
            <a:headEnd/>
            <a:tailEnd/>
          </a:ln>
        </p:spPr>
        <p:txBody>
          <a:bodyPr>
            <a:prstTxWarp prst="textNoShape">
              <a:avLst/>
            </a:prstTxWarp>
            <a:spAutoFit/>
          </a:bodyPr>
          <a:lstStyle/>
          <a:p>
            <a:pPr>
              <a:spcBef>
                <a:spcPct val="50000"/>
              </a:spcBef>
            </a:pPr>
            <a:r>
              <a:rPr lang="en-US" sz="2500" dirty="0" err="1" smtClean="0">
                <a:solidFill>
                  <a:srgbClr val="2B3E82"/>
                </a:solidFill>
                <a:latin typeface="Georgia" pitchFamily="-123" charset="0"/>
              </a:rPr>
              <a:t>Fiscalité</a:t>
            </a:r>
            <a:r>
              <a:rPr lang="en-US" sz="2500" dirty="0" smtClean="0">
                <a:solidFill>
                  <a:srgbClr val="2B3E82"/>
                </a:solidFill>
                <a:latin typeface="Georgia" pitchFamily="-123" charset="0"/>
              </a:rPr>
              <a:t>: </a:t>
            </a:r>
            <a:r>
              <a:rPr lang="en-US" sz="2500" dirty="0" err="1" smtClean="0">
                <a:solidFill>
                  <a:srgbClr val="2B3E82"/>
                </a:solidFill>
                <a:latin typeface="Georgia" pitchFamily="-123" charset="0"/>
              </a:rPr>
              <a:t>très</a:t>
            </a:r>
            <a:r>
              <a:rPr lang="en-US" sz="2500" dirty="0" smtClean="0">
                <a:solidFill>
                  <a:srgbClr val="2B3E82"/>
                </a:solidFill>
                <a:latin typeface="Georgia" pitchFamily="-123" charset="0"/>
              </a:rPr>
              <a:t> </a:t>
            </a:r>
            <a:r>
              <a:rPr lang="en-US" sz="2500" dirty="0" err="1" smtClean="0">
                <a:solidFill>
                  <a:srgbClr val="2B3E82"/>
                </a:solidFill>
                <a:latin typeface="Georgia" pitchFamily="-123" charset="0"/>
              </a:rPr>
              <a:t>sommaire</a:t>
            </a:r>
            <a:r>
              <a:rPr lang="en-US" sz="2500" dirty="0" smtClean="0">
                <a:solidFill>
                  <a:srgbClr val="2B3E82"/>
                </a:solidFill>
                <a:latin typeface="Georgia" pitchFamily="-123" charset="0"/>
              </a:rPr>
              <a:t>.</a:t>
            </a:r>
            <a:r>
              <a:rPr lang="en-US" sz="2500" dirty="0" smtClean="0">
                <a:solidFill>
                  <a:srgbClr val="2B3E82"/>
                </a:solidFill>
                <a:latin typeface="Georgia" pitchFamily="-123" charset="0"/>
              </a:rPr>
              <a:t> </a:t>
            </a:r>
            <a:endParaRPr lang="en-US" sz="2500" dirty="0" smtClean="0">
              <a:solidFill>
                <a:srgbClr val="2B3E82"/>
              </a:solidFill>
              <a:latin typeface="Georgia" pitchFamily="-123"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C POWERPOINT TEMPLATE 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4341" name="Text Box 1029"/>
          <p:cNvSpPr txBox="1">
            <a:spLocks noChangeArrowheads="1"/>
          </p:cNvSpPr>
          <p:nvPr/>
        </p:nvSpPr>
        <p:spPr bwMode="auto">
          <a:xfrm>
            <a:off x="523875" y="4103077"/>
            <a:ext cx="3778494" cy="2637693"/>
          </a:xfrm>
          <a:prstGeom prst="rect">
            <a:avLst/>
          </a:prstGeom>
          <a:noFill/>
          <a:ln w="9525">
            <a:noFill/>
            <a:miter lim="800000"/>
            <a:headEnd/>
            <a:tailEnd/>
          </a:ln>
        </p:spPr>
        <p:txBody>
          <a:bodyPr anchor="ctr">
            <a:prstTxWarp prst="textNoShape">
              <a:avLst/>
            </a:prstTxWarp>
          </a:bodyPr>
          <a:lstStyle/>
          <a:p>
            <a:pPr>
              <a:spcBef>
                <a:spcPct val="50000"/>
              </a:spcBef>
            </a:pPr>
            <a:r>
              <a:rPr lang="en-US" sz="1500" dirty="0" smtClean="0">
                <a:solidFill>
                  <a:srgbClr val="2B3E82"/>
                </a:solidFill>
                <a:latin typeface="Georgia" pitchFamily="-123" charset="0"/>
              </a:rPr>
              <a:t>Des Questions?</a:t>
            </a:r>
          </a:p>
          <a:p>
            <a:pPr>
              <a:spcBef>
                <a:spcPct val="50000"/>
              </a:spcBef>
            </a:pPr>
            <a:endParaRPr lang="en-US" sz="1500" dirty="0" smtClean="0">
              <a:solidFill>
                <a:srgbClr val="2B3E82"/>
              </a:solidFill>
              <a:latin typeface="Georgia" pitchFamily="-123" charset="0"/>
            </a:endParaRPr>
          </a:p>
          <a:p>
            <a:pPr>
              <a:spcBef>
                <a:spcPct val="50000"/>
              </a:spcBef>
            </a:pPr>
            <a:r>
              <a:rPr lang="en-US" sz="1500" dirty="0" smtClean="0">
                <a:solidFill>
                  <a:srgbClr val="2B3E82"/>
                </a:solidFill>
                <a:latin typeface="Georgia" pitchFamily="-123" charset="0"/>
              </a:rPr>
              <a:t>Session 1  09h30</a:t>
            </a:r>
            <a:endParaRPr lang="en-US" sz="1500" dirty="0" smtClean="0">
              <a:solidFill>
                <a:srgbClr val="2B3E82"/>
              </a:solidFill>
              <a:latin typeface="Georgia" pitchFamily="-123" charset="0"/>
            </a:endParaRPr>
          </a:p>
          <a:p>
            <a:pPr>
              <a:spcBef>
                <a:spcPct val="50000"/>
              </a:spcBef>
            </a:pPr>
            <a:r>
              <a:rPr lang="en-US" sz="1500" dirty="0" smtClean="0">
                <a:solidFill>
                  <a:srgbClr val="2B3E82"/>
                </a:solidFill>
                <a:latin typeface="Georgia" pitchFamily="-123" charset="0"/>
              </a:rPr>
              <a:t>4 </a:t>
            </a:r>
            <a:r>
              <a:rPr lang="en-US" sz="1500" dirty="0" err="1" smtClean="0">
                <a:solidFill>
                  <a:srgbClr val="2B3E82"/>
                </a:solidFill>
                <a:latin typeface="Georgia" pitchFamily="-123" charset="0"/>
              </a:rPr>
              <a:t>juin</a:t>
            </a:r>
            <a:r>
              <a:rPr lang="en-US" sz="1500" dirty="0" smtClean="0">
                <a:solidFill>
                  <a:srgbClr val="2B3E82"/>
                </a:solidFill>
                <a:latin typeface="Georgia" pitchFamily="-123" charset="0"/>
              </a:rPr>
              <a:t>, 2016</a:t>
            </a:r>
            <a:endParaRPr lang="en-US" sz="1500" dirty="0" smtClean="0">
              <a:solidFill>
                <a:srgbClr val="2B3E82"/>
              </a:solidFill>
              <a:latin typeface="Georgia" pitchFamily="-123" charset="0"/>
            </a:endParaRPr>
          </a:p>
          <a:p>
            <a:pPr>
              <a:spcBef>
                <a:spcPct val="50000"/>
              </a:spcBef>
            </a:pPr>
            <a:endParaRPr lang="en-US" sz="1500" dirty="0" smtClean="0">
              <a:solidFill>
                <a:srgbClr val="2B3E82"/>
              </a:solidFill>
              <a:latin typeface="Georgia" pitchFamily="-123" charset="0"/>
            </a:endParaRPr>
          </a:p>
          <a:p>
            <a:pPr>
              <a:spcBef>
                <a:spcPct val="50000"/>
              </a:spcBef>
            </a:pPr>
            <a:endParaRPr lang="en-US" sz="1500" dirty="0" smtClean="0">
              <a:solidFill>
                <a:srgbClr val="2B3E82"/>
              </a:solidFill>
              <a:latin typeface="Georgia" pitchFamily="-123" charset="0"/>
            </a:endParaRPr>
          </a:p>
          <a:p>
            <a:pPr>
              <a:spcBef>
                <a:spcPct val="50000"/>
              </a:spcBef>
            </a:pPr>
            <a:endParaRPr lang="en-US" sz="1500" dirty="0" smtClean="0">
              <a:solidFill>
                <a:srgbClr val="2B3E82"/>
              </a:solidFill>
              <a:latin typeface="Georgia" pitchFamily="-123" charset="0"/>
            </a:endParaRPr>
          </a:p>
          <a:p>
            <a:pPr>
              <a:spcBef>
                <a:spcPct val="50000"/>
              </a:spcBef>
            </a:pPr>
            <a:r>
              <a:rPr lang="en-US" sz="1500" i="1" dirty="0" smtClean="0">
                <a:solidFill>
                  <a:srgbClr val="2B3E82"/>
                </a:solidFill>
                <a:latin typeface="Georgia" pitchFamily="-123" charset="0"/>
                <a:hlinkClick r:id="rId3"/>
              </a:rPr>
              <a:t>oc@overseaschambers.com</a:t>
            </a:r>
            <a:endParaRPr lang="en-US" sz="1500" i="1" dirty="0" smtClean="0">
              <a:solidFill>
                <a:srgbClr val="2B3E82"/>
              </a:solidFill>
              <a:latin typeface="Georgia" pitchFamily="-123" charset="0"/>
            </a:endParaRPr>
          </a:p>
          <a:p>
            <a:pPr>
              <a:spcBef>
                <a:spcPct val="50000"/>
              </a:spcBef>
            </a:pPr>
            <a:r>
              <a:rPr lang="en-US" sz="1500" dirty="0" smtClean="0">
                <a:solidFill>
                  <a:srgbClr val="2B3E82"/>
                </a:solidFill>
                <a:latin typeface="Georgia" pitchFamily="-123" charset="0"/>
              </a:rPr>
              <a:t>+ 44 (0)1534 625879 </a:t>
            </a:r>
          </a:p>
          <a:p>
            <a:pPr>
              <a:spcBef>
                <a:spcPct val="50000"/>
              </a:spcBef>
            </a:pPr>
            <a:r>
              <a:rPr lang="en-US" sz="1500" dirty="0" smtClean="0">
                <a:solidFill>
                  <a:srgbClr val="2B3E82"/>
                </a:solidFill>
                <a:latin typeface="Georgia" pitchFamily="-123" charset="0"/>
              </a:rPr>
              <a:t> </a:t>
            </a:r>
            <a:endParaRPr lang="en-US" sz="2500" dirty="0">
              <a:solidFill>
                <a:schemeClr val="bg1"/>
              </a:solidFill>
              <a:latin typeface="Georgia" pitchFamily="-123" charset="0"/>
            </a:endParaRPr>
          </a:p>
        </p:txBody>
      </p:sp>
      <p:sp>
        <p:nvSpPr>
          <p:cNvPr id="14342" name="Text Box 1030"/>
          <p:cNvSpPr txBox="1">
            <a:spLocks noChangeArrowheads="1"/>
          </p:cNvSpPr>
          <p:nvPr/>
        </p:nvSpPr>
        <p:spPr bwMode="auto">
          <a:xfrm>
            <a:off x="5562600" y="6143625"/>
            <a:ext cx="2022231" cy="484188"/>
          </a:xfrm>
          <a:prstGeom prst="rect">
            <a:avLst/>
          </a:prstGeom>
          <a:noFill/>
          <a:ln w="9525">
            <a:noFill/>
            <a:miter lim="800000"/>
            <a:headEnd/>
            <a:tailEnd/>
          </a:ln>
        </p:spPr>
        <p:txBody>
          <a:bodyPr anchor="ctr">
            <a:prstTxWarp prst="textNoShape">
              <a:avLst/>
            </a:prstTxWarp>
          </a:bodyPr>
          <a:lstStyle/>
          <a:p>
            <a:pPr algn="ctr">
              <a:spcBef>
                <a:spcPct val="50000"/>
              </a:spcBef>
            </a:pPr>
            <a:r>
              <a:rPr lang="en-US" sz="1200" dirty="0" err="1" smtClean="0">
                <a:solidFill>
                  <a:srgbClr val="2B3E82"/>
                </a:solidFill>
                <a:latin typeface="Georgia" pitchFamily="-123" charset="0"/>
              </a:rPr>
              <a:t>Présenté</a:t>
            </a:r>
            <a:r>
              <a:rPr lang="en-US" sz="1200" dirty="0" smtClean="0">
                <a:solidFill>
                  <a:srgbClr val="2B3E82"/>
                </a:solidFill>
                <a:latin typeface="Georgia" pitchFamily="-123" charset="0"/>
              </a:rPr>
              <a:t> par </a:t>
            </a:r>
            <a:r>
              <a:rPr lang="en-US" sz="1200" dirty="0">
                <a:solidFill>
                  <a:srgbClr val="2B3E82"/>
                </a:solidFill>
                <a:latin typeface="Georgia" pitchFamily="-123" charset="0"/>
              </a:rPr>
              <a:t>Peter </a:t>
            </a:r>
            <a:r>
              <a:rPr lang="en-US" sz="1200" dirty="0" smtClean="0">
                <a:solidFill>
                  <a:srgbClr val="2B3E82"/>
                </a:solidFill>
                <a:latin typeface="Georgia" pitchFamily="-123" charset="0"/>
              </a:rPr>
              <a:t>Harris</a:t>
            </a:r>
          </a:p>
          <a:p>
            <a:pPr algn="ctr">
              <a:spcBef>
                <a:spcPct val="50000"/>
              </a:spcBef>
            </a:pPr>
            <a:r>
              <a:rPr lang="en-US" sz="1200" dirty="0" smtClean="0">
                <a:solidFill>
                  <a:srgbClr val="2B3E82"/>
                </a:solidFill>
                <a:latin typeface="Georgia" pitchFamily="-123" charset="0"/>
              </a:rPr>
              <a:t>Barrister</a:t>
            </a:r>
            <a:endParaRPr lang="en-US" sz="2500" dirty="0">
              <a:solidFill>
                <a:srgbClr val="2B3E82"/>
              </a:solidFill>
              <a:latin typeface="Georgia" pitchFamily="-123" charset="0"/>
            </a:endParaRPr>
          </a:p>
        </p:txBody>
      </p:sp>
      <p:pic>
        <p:nvPicPr>
          <p:cNvPr id="1026" name="Picture 2" descr="C:\Users\Main User\Pictures\ImageGen.ashx.png"/>
          <p:cNvPicPr>
            <a:picLocks noChangeAspect="1" noChangeArrowheads="1"/>
          </p:cNvPicPr>
          <p:nvPr/>
        </p:nvPicPr>
        <p:blipFill>
          <a:blip r:embed="rId4"/>
          <a:srcRect/>
          <a:stretch>
            <a:fillRect/>
          </a:stretch>
        </p:blipFill>
        <p:spPr bwMode="auto">
          <a:xfrm>
            <a:off x="5843954" y="3991708"/>
            <a:ext cx="1471246" cy="1805354"/>
          </a:xfrm>
          <a:prstGeom prst="rect">
            <a:avLst/>
          </a:prstGeom>
          <a:noFill/>
        </p:spPr>
      </p:pic>
      <p:sp>
        <p:nvSpPr>
          <p:cNvPr id="7" name="Text Box 1028"/>
          <p:cNvSpPr txBox="1">
            <a:spLocks noChangeArrowheads="1"/>
          </p:cNvSpPr>
          <p:nvPr/>
        </p:nvSpPr>
        <p:spPr bwMode="auto">
          <a:xfrm>
            <a:off x="495300" y="2397369"/>
            <a:ext cx="8101013" cy="861774"/>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2500" dirty="0" smtClean="0">
                <a:solidFill>
                  <a:schemeClr val="bg1"/>
                </a:solidFill>
                <a:latin typeface="Georgia" pitchFamily="-123" charset="0"/>
              </a:rPr>
              <a:t>Jersey: </a:t>
            </a:r>
            <a:r>
              <a:rPr lang="en-US" sz="2500" dirty="0" err="1" smtClean="0">
                <a:solidFill>
                  <a:schemeClr val="bg1"/>
                </a:solidFill>
                <a:latin typeface="Georgia" pitchFamily="-123" charset="0"/>
              </a:rPr>
              <a:t>sa</a:t>
            </a:r>
            <a:r>
              <a:rPr lang="en-US" sz="2500" dirty="0" smtClean="0">
                <a:solidFill>
                  <a:schemeClr val="bg1"/>
                </a:solidFill>
                <a:latin typeface="Georgia" pitchFamily="-123" charset="0"/>
              </a:rPr>
              <a:t> position et </a:t>
            </a:r>
            <a:r>
              <a:rPr lang="en-US" sz="2500" dirty="0" err="1" smtClean="0">
                <a:solidFill>
                  <a:schemeClr val="bg1"/>
                </a:solidFill>
                <a:latin typeface="Georgia" pitchFamily="-123" charset="0"/>
              </a:rPr>
              <a:t>ses</a:t>
            </a:r>
            <a:r>
              <a:rPr lang="en-US" sz="2500" dirty="0" smtClean="0">
                <a:solidFill>
                  <a:schemeClr val="bg1"/>
                </a:solidFill>
                <a:latin typeface="Georgia" pitchFamily="-123" charset="0"/>
              </a:rPr>
              <a:t> </a:t>
            </a:r>
            <a:r>
              <a:rPr lang="en-US" sz="2500" dirty="0" err="1" smtClean="0">
                <a:solidFill>
                  <a:schemeClr val="bg1"/>
                </a:solidFill>
                <a:latin typeface="Georgia" pitchFamily="-123" charset="0"/>
              </a:rPr>
              <a:t>facilités</a:t>
            </a:r>
            <a:r>
              <a:rPr lang="en-US" sz="2500" dirty="0" smtClean="0">
                <a:solidFill>
                  <a:schemeClr val="bg1"/>
                </a:solidFill>
                <a:latin typeface="Georgia" pitchFamily="-123" charset="0"/>
              </a:rPr>
              <a:t> </a:t>
            </a:r>
            <a:r>
              <a:rPr lang="en-US" sz="2500" dirty="0" err="1" smtClean="0">
                <a:solidFill>
                  <a:schemeClr val="bg1"/>
                </a:solidFill>
                <a:latin typeface="Georgia" pitchFamily="-123" charset="0"/>
              </a:rPr>
              <a:t>d’ouverture</a:t>
            </a:r>
            <a:r>
              <a:rPr lang="en-US" sz="2500" dirty="0" smtClean="0">
                <a:solidFill>
                  <a:schemeClr val="bg1"/>
                </a:solidFill>
                <a:latin typeface="Georgia" pitchFamily="-123" charset="0"/>
              </a:rPr>
              <a:t> </a:t>
            </a:r>
            <a:r>
              <a:rPr lang="en-US" sz="2500" dirty="0" err="1" smtClean="0">
                <a:solidFill>
                  <a:schemeClr val="bg1"/>
                </a:solidFill>
                <a:latin typeface="Georgia" pitchFamily="-123" charset="0"/>
              </a:rPr>
              <a:t>juridique</a:t>
            </a:r>
            <a:r>
              <a:rPr lang="en-US" sz="2500" dirty="0" smtClean="0">
                <a:solidFill>
                  <a:schemeClr val="bg1"/>
                </a:solidFill>
                <a:latin typeface="Georgia" pitchFamily="-123" charset="0"/>
              </a:rPr>
              <a:t> </a:t>
            </a:r>
            <a:r>
              <a:rPr lang="en-US" sz="2500" dirty="0" err="1" smtClean="0">
                <a:solidFill>
                  <a:schemeClr val="bg1"/>
                </a:solidFill>
                <a:latin typeface="Georgia" pitchFamily="-123" charset="0"/>
              </a:rPr>
              <a:t>sur</a:t>
            </a:r>
            <a:r>
              <a:rPr lang="en-US" sz="2500" dirty="0" smtClean="0">
                <a:solidFill>
                  <a:schemeClr val="bg1"/>
                </a:solidFill>
                <a:latin typeface="Georgia" pitchFamily="-123" charset="0"/>
              </a:rPr>
              <a:t> le monde des affaires </a:t>
            </a:r>
            <a:r>
              <a:rPr lang="en-US" sz="2500" dirty="0" err="1" smtClean="0">
                <a:solidFill>
                  <a:schemeClr val="bg1"/>
                </a:solidFill>
                <a:latin typeface="Georgia" pitchFamily="-123" charset="0"/>
              </a:rPr>
              <a:t>actuel</a:t>
            </a:r>
            <a:endParaRPr lang="en-US" sz="2500" dirty="0">
              <a:solidFill>
                <a:schemeClr val="bg1"/>
              </a:solidFill>
              <a:latin typeface="Georgia" pitchFamily="-123"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rtlCol="0">
            <a:normAutofit/>
          </a:bodyPr>
          <a:lstStyle/>
          <a:p>
            <a:pPr fontAlgn="auto">
              <a:spcAft>
                <a:spcPts val="0"/>
              </a:spcAft>
              <a:buFont typeface="Arial"/>
              <a:buNone/>
              <a:defRPr/>
            </a:pPr>
            <a:endParaRPr lang="en-US">
              <a:ea typeface="+mn-ea"/>
              <a:cs typeface="+mn-cs"/>
            </a:endParaRPr>
          </a:p>
        </p:txBody>
      </p:sp>
      <p:pic>
        <p:nvPicPr>
          <p:cNvPr id="17411" name="Picture 4" descr="2404 OC POWERPOINT TEMPLATE 1-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7412" name="Text Box 1028"/>
          <p:cNvSpPr txBox="1">
            <a:spLocks noChangeArrowheads="1"/>
          </p:cNvSpPr>
          <p:nvPr/>
        </p:nvSpPr>
        <p:spPr bwMode="auto">
          <a:xfrm>
            <a:off x="487363" y="1970088"/>
            <a:ext cx="8253412" cy="3431709"/>
          </a:xfrm>
          <a:prstGeom prst="rect">
            <a:avLst/>
          </a:prstGeom>
          <a:noFill/>
          <a:ln w="9525">
            <a:noFill/>
            <a:miter lim="800000"/>
            <a:headEnd/>
            <a:tailEnd/>
          </a:ln>
        </p:spPr>
        <p:txBody>
          <a:bodyPr>
            <a:prstTxWarp prst="textNoShape">
              <a:avLst/>
            </a:prstTxWarp>
            <a:spAutoFit/>
          </a:bodyPr>
          <a:lstStyle/>
          <a:p>
            <a:pPr>
              <a:spcBef>
                <a:spcPct val="50000"/>
              </a:spcBef>
              <a:buSzPct val="80000"/>
              <a:buFont typeface="Wingdings" pitchFamily="-123" charset="2"/>
              <a:buChar char="v"/>
            </a:pPr>
            <a:r>
              <a:rPr lang="en-US" sz="1400" dirty="0" smtClean="0">
                <a:latin typeface="Georgia" pitchFamily="-123" charset="0"/>
              </a:rPr>
              <a:t> </a:t>
            </a:r>
            <a:r>
              <a:rPr lang="fr-FR" sz="1400" dirty="0" smtClean="0">
                <a:latin typeface="Garamond" pitchFamily="18" charset="0"/>
              </a:rPr>
              <a:t>Une Ile d’une population d’environ 110.00 personnes - il ne faut pas l’oublier;</a:t>
            </a:r>
          </a:p>
          <a:p>
            <a:pPr>
              <a:spcBef>
                <a:spcPct val="50000"/>
              </a:spcBef>
              <a:buSzPct val="80000"/>
              <a:buFont typeface="Wingdings" pitchFamily="-123" charset="2"/>
              <a:buChar char="v"/>
            </a:pPr>
            <a:r>
              <a:rPr lang="fr-FR" sz="1400" dirty="0" smtClean="0">
                <a:latin typeface="Garamond" pitchFamily="18" charset="0"/>
              </a:rPr>
              <a:t> </a:t>
            </a:r>
            <a:r>
              <a:rPr lang="fr-FR" sz="1400" dirty="0" smtClean="0">
                <a:latin typeface="Garamond" pitchFamily="18" charset="0"/>
              </a:rPr>
              <a:t>Dépendance de la Couronne Britannique avec des droits; mais </a:t>
            </a:r>
          </a:p>
          <a:p>
            <a:pPr>
              <a:spcBef>
                <a:spcPct val="50000"/>
              </a:spcBef>
              <a:buSzPct val="80000"/>
              <a:buFont typeface="Wingdings" pitchFamily="-123" charset="2"/>
              <a:buChar char="v"/>
            </a:pPr>
            <a:r>
              <a:rPr lang="fr-FR" sz="1400" dirty="0" smtClean="0">
                <a:latin typeface="Garamond" pitchFamily="18" charset="0"/>
              </a:rPr>
              <a:t> Indépendance du Royaume-Uni et Westminster, mais forte implication dans les Iles Britanniques :</a:t>
            </a:r>
          </a:p>
          <a:p>
            <a:pPr lvl="1">
              <a:spcBef>
                <a:spcPct val="50000"/>
              </a:spcBef>
              <a:buSzPct val="80000"/>
              <a:buFont typeface="Wingdings" pitchFamily="-123" charset="2"/>
              <a:buChar char="v"/>
            </a:pPr>
            <a:r>
              <a:rPr lang="fr-FR" sz="1400" dirty="0" smtClean="0">
                <a:latin typeface="Garamond" pitchFamily="18" charset="0"/>
              </a:rPr>
              <a:t> Citoyenneté Britannique; </a:t>
            </a:r>
          </a:p>
          <a:p>
            <a:pPr lvl="1">
              <a:spcBef>
                <a:spcPct val="50000"/>
              </a:spcBef>
              <a:buSzPct val="80000"/>
              <a:buFont typeface="Wingdings" pitchFamily="-123" charset="2"/>
              <a:buChar char="v"/>
            </a:pPr>
            <a:r>
              <a:rPr lang="fr-FR" sz="1400" dirty="0" smtClean="0">
                <a:latin typeface="Garamond" pitchFamily="18" charset="0"/>
              </a:rPr>
              <a:t> Liberté de circulation des biens avec le Royaume Uni;</a:t>
            </a:r>
          </a:p>
          <a:p>
            <a:pPr lvl="1">
              <a:spcBef>
                <a:spcPct val="50000"/>
              </a:spcBef>
              <a:buSzPct val="80000"/>
              <a:buFont typeface="Wingdings" pitchFamily="-123" charset="2"/>
              <a:buChar char="v"/>
            </a:pPr>
            <a:r>
              <a:rPr lang="fr-FR" sz="1400" dirty="0" smtClean="0">
                <a:latin typeface="Garamond" pitchFamily="18" charset="0"/>
              </a:rPr>
              <a:t> Liberté de passage au sein du “Common </a:t>
            </a:r>
            <a:r>
              <a:rPr lang="fr-FR" sz="1400" dirty="0" err="1" smtClean="0">
                <a:latin typeface="Garamond" pitchFamily="18" charset="0"/>
              </a:rPr>
              <a:t>Travel</a:t>
            </a:r>
            <a:r>
              <a:rPr lang="fr-FR" sz="1400" dirty="0" smtClean="0">
                <a:latin typeface="Garamond" pitchFamily="18" charset="0"/>
              </a:rPr>
              <a:t> Area”, et liberté d’établissement de Jersiais au Royaume Uni, mais restrictions sur l’établissement de Britanniques dans l’Ile;</a:t>
            </a:r>
          </a:p>
          <a:p>
            <a:pPr lvl="1">
              <a:spcBef>
                <a:spcPct val="50000"/>
              </a:spcBef>
              <a:buSzPct val="80000"/>
              <a:buFont typeface="Wingdings" pitchFamily="-123" charset="2"/>
              <a:buChar char="v"/>
            </a:pPr>
            <a:r>
              <a:rPr lang="fr-FR" sz="1400" dirty="0" smtClean="0">
                <a:latin typeface="Garamond" pitchFamily="18" charset="0"/>
              </a:rPr>
              <a:t> Indépendance dans la fiscalité et gestion de ses finances:  £ sterling;</a:t>
            </a:r>
          </a:p>
          <a:p>
            <a:pPr lvl="1">
              <a:spcBef>
                <a:spcPct val="50000"/>
              </a:spcBef>
              <a:buSzPct val="80000"/>
              <a:buFont typeface="Wingdings" pitchFamily="-123" charset="2"/>
              <a:buChar char="v"/>
            </a:pPr>
            <a:r>
              <a:rPr lang="fr-FR" sz="1400" dirty="0" smtClean="0">
                <a:latin typeface="Garamond" pitchFamily="18" charset="0"/>
              </a:rPr>
              <a:t> Cadre juridique indépendant et flexible;</a:t>
            </a:r>
          </a:p>
          <a:p>
            <a:pPr lvl="1">
              <a:spcBef>
                <a:spcPct val="50000"/>
              </a:spcBef>
              <a:buSzPct val="80000"/>
              <a:buFont typeface="Wingdings" pitchFamily="-123" charset="2"/>
              <a:buChar char="v"/>
            </a:pPr>
            <a:r>
              <a:rPr lang="fr-FR" sz="1400" dirty="0" smtClean="0">
                <a:latin typeface="Garamond" pitchFamily="18" charset="0"/>
              </a:rPr>
              <a:t> Depuis peu, capacité de négocier certains accords internationaux sous mandat du Royaume Uni.</a:t>
            </a:r>
            <a:endParaRPr lang="fr-FR" sz="1400" dirty="0" smtClean="0">
              <a:latin typeface="Garamond" pitchFamily="18" charset="0"/>
            </a:endParaRPr>
          </a:p>
          <a:p>
            <a:pPr>
              <a:spcBef>
                <a:spcPct val="50000"/>
              </a:spcBef>
              <a:buSzPct val="80000"/>
              <a:buFont typeface="Wingdings" pitchFamily="-123" charset="2"/>
              <a:buChar char="v"/>
            </a:pPr>
            <a:endParaRPr lang="en-US" sz="1400" dirty="0">
              <a:latin typeface="Georgia" pitchFamily="-123" charset="0"/>
            </a:endParaRPr>
          </a:p>
        </p:txBody>
      </p:sp>
      <p:sp>
        <p:nvSpPr>
          <p:cNvPr id="17413" name="Text Box 1029"/>
          <p:cNvSpPr txBox="1">
            <a:spLocks noChangeArrowheads="1"/>
          </p:cNvSpPr>
          <p:nvPr/>
        </p:nvSpPr>
        <p:spPr bwMode="auto">
          <a:xfrm>
            <a:off x="495300" y="800100"/>
            <a:ext cx="8101013" cy="477054"/>
          </a:xfrm>
          <a:prstGeom prst="rect">
            <a:avLst/>
          </a:prstGeom>
          <a:noFill/>
          <a:ln w="9525">
            <a:noFill/>
            <a:miter lim="800000"/>
            <a:headEnd/>
            <a:tailEnd/>
          </a:ln>
        </p:spPr>
        <p:txBody>
          <a:bodyPr>
            <a:prstTxWarp prst="textNoShape">
              <a:avLst/>
            </a:prstTxWarp>
            <a:spAutoFit/>
          </a:bodyPr>
          <a:lstStyle/>
          <a:p>
            <a:pPr>
              <a:spcBef>
                <a:spcPct val="50000"/>
              </a:spcBef>
            </a:pPr>
            <a:r>
              <a:rPr lang="en-US" sz="2500" dirty="0" smtClean="0">
                <a:solidFill>
                  <a:srgbClr val="2B3E82"/>
                </a:solidFill>
                <a:latin typeface="Georgia" pitchFamily="-123" charset="0"/>
              </a:rPr>
              <a:t>Sa situation </a:t>
            </a:r>
            <a:r>
              <a:rPr lang="en-US" sz="2500" dirty="0" err="1" smtClean="0">
                <a:solidFill>
                  <a:srgbClr val="2B3E82"/>
                </a:solidFill>
                <a:latin typeface="Georgia" pitchFamily="-123" charset="0"/>
              </a:rPr>
              <a:t>internationale</a:t>
            </a:r>
            <a:r>
              <a:rPr lang="en-US" sz="2500" dirty="0" smtClean="0">
                <a:solidFill>
                  <a:srgbClr val="2B3E82"/>
                </a:solidFill>
                <a:latin typeface="Georgia" pitchFamily="-123" charset="0"/>
              </a:rPr>
              <a:t> </a:t>
            </a:r>
            <a:r>
              <a:rPr lang="en-US" sz="2500" dirty="0" err="1" smtClean="0">
                <a:solidFill>
                  <a:srgbClr val="2B3E82"/>
                </a:solidFill>
                <a:latin typeface="Georgia" pitchFamily="-123" charset="0"/>
              </a:rPr>
              <a:t>actuelle</a:t>
            </a:r>
            <a:endParaRPr lang="en-US" sz="2500" dirty="0">
              <a:solidFill>
                <a:srgbClr val="2B3E82"/>
              </a:solidFill>
              <a:latin typeface="Georgia" pitchFamily="-123"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rtlCol="0">
            <a:normAutofit/>
          </a:bodyPr>
          <a:lstStyle/>
          <a:p>
            <a:pPr fontAlgn="auto">
              <a:spcAft>
                <a:spcPts val="0"/>
              </a:spcAft>
              <a:buFont typeface="Arial"/>
              <a:buNone/>
              <a:defRPr/>
            </a:pPr>
            <a:endParaRPr lang="en-US">
              <a:ea typeface="+mn-ea"/>
              <a:cs typeface="+mn-cs"/>
            </a:endParaRPr>
          </a:p>
        </p:txBody>
      </p:sp>
      <p:pic>
        <p:nvPicPr>
          <p:cNvPr id="15363" name="Picture 4" descr="2404 OC POWERPOINT TEMPLATE 1-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5365" name="Text Box 1029"/>
          <p:cNvSpPr txBox="1">
            <a:spLocks noChangeArrowheads="1"/>
          </p:cNvSpPr>
          <p:nvPr/>
        </p:nvSpPr>
        <p:spPr bwMode="auto">
          <a:xfrm>
            <a:off x="487363" y="2640013"/>
            <a:ext cx="8253412" cy="3539430"/>
          </a:xfrm>
          <a:prstGeom prst="rect">
            <a:avLst/>
          </a:prstGeom>
          <a:noFill/>
          <a:ln w="9525">
            <a:noFill/>
            <a:miter lim="800000"/>
            <a:headEnd/>
            <a:tailEnd/>
          </a:ln>
        </p:spPr>
        <p:txBody>
          <a:bodyPr>
            <a:prstTxWarp prst="textNoShape">
              <a:avLst/>
            </a:prstTxWarp>
            <a:spAutoFit/>
          </a:bodyPr>
          <a:lstStyle/>
          <a:p>
            <a:pPr>
              <a:lnSpc>
                <a:spcPct val="150000"/>
              </a:lnSpc>
              <a:spcBef>
                <a:spcPct val="50000"/>
              </a:spcBef>
              <a:buSzPct val="80000"/>
              <a:buFont typeface="Wingdings" pitchFamily="-123" charset="2"/>
              <a:buChar char="v"/>
            </a:pPr>
            <a:r>
              <a:rPr lang="en-US" sz="1400" dirty="0" smtClean="0">
                <a:latin typeface="Georgia" pitchFamily="-123" charset="0"/>
              </a:rPr>
              <a:t> </a:t>
            </a:r>
            <a:r>
              <a:rPr lang="fr-FR" sz="1400" dirty="0" smtClean="0">
                <a:latin typeface="Garamond" pitchFamily="18" charset="0"/>
              </a:rPr>
              <a:t>L’adhésion aux CE négocié sur termes comparables aux celles en vigueur avec le Royaume Uni;</a:t>
            </a:r>
          </a:p>
          <a:p>
            <a:pPr>
              <a:lnSpc>
                <a:spcPct val="150000"/>
              </a:lnSpc>
              <a:spcBef>
                <a:spcPct val="50000"/>
              </a:spcBef>
              <a:buSzPct val="80000"/>
              <a:buFont typeface="Wingdings" pitchFamily="-123" charset="2"/>
              <a:buChar char="v"/>
            </a:pPr>
            <a:r>
              <a:rPr lang="fr-FR" sz="1400" dirty="0" smtClean="0">
                <a:latin typeface="Garamond" pitchFamily="18" charset="0"/>
              </a:rPr>
              <a:t>  En principe Jersey fait partie des CE et, depuis lors,  de l’EU, mais le plupart des dispositions nous sont inapplicables: d’ou la nécessité de précision juridique pour obtenir la flexibilité disponible;</a:t>
            </a:r>
          </a:p>
          <a:p>
            <a:pPr>
              <a:lnSpc>
                <a:spcPct val="150000"/>
              </a:lnSpc>
              <a:spcBef>
                <a:spcPct val="50000"/>
              </a:spcBef>
              <a:buSzPct val="80000"/>
              <a:buFont typeface="Wingdings" pitchFamily="-123" charset="2"/>
              <a:buChar char="v"/>
            </a:pPr>
            <a:r>
              <a:rPr lang="fr-FR" sz="1400" dirty="0" smtClean="0">
                <a:latin typeface="Garamond" pitchFamily="18" charset="0"/>
              </a:rPr>
              <a:t> Liberté de mouvement des biens, et biens agricoles  oui; mais</a:t>
            </a:r>
          </a:p>
          <a:p>
            <a:pPr>
              <a:lnSpc>
                <a:spcPct val="150000"/>
              </a:lnSpc>
              <a:spcBef>
                <a:spcPct val="50000"/>
              </a:spcBef>
              <a:buSzPct val="80000"/>
              <a:buFont typeface="Wingdings" pitchFamily="-123" charset="2"/>
              <a:buChar char="v"/>
            </a:pPr>
            <a:r>
              <a:rPr lang="fr-FR" sz="1400" dirty="0" smtClean="0">
                <a:latin typeface="Garamond" pitchFamily="18" charset="0"/>
              </a:rPr>
              <a:t> Jersey est un pays tiers pour les autres libertés de mouvement, notamment d’établissement et de capitaux; </a:t>
            </a:r>
          </a:p>
          <a:p>
            <a:pPr>
              <a:lnSpc>
                <a:spcPct val="150000"/>
              </a:lnSpc>
              <a:spcBef>
                <a:spcPct val="50000"/>
              </a:spcBef>
              <a:buSzPct val="80000"/>
              <a:buFont typeface="Wingdings" pitchFamily="-123" charset="2"/>
              <a:buChar char="v"/>
            </a:pPr>
            <a:r>
              <a:rPr lang="fr-FR" sz="1400" dirty="0" smtClean="0">
                <a:latin typeface="Garamond" pitchFamily="18" charset="0"/>
              </a:rPr>
              <a:t> La nationalité britannique des personnes physiques Jersiaises permette certaines adoucissements sous la TFUE;</a:t>
            </a:r>
          </a:p>
          <a:p>
            <a:pPr>
              <a:lnSpc>
                <a:spcPct val="150000"/>
              </a:lnSpc>
              <a:spcBef>
                <a:spcPct val="50000"/>
              </a:spcBef>
              <a:buSzPct val="80000"/>
              <a:buFont typeface="Wingdings" pitchFamily="-123" charset="2"/>
              <a:buChar char="v"/>
            </a:pPr>
            <a:r>
              <a:rPr lang="fr-FR" sz="1400" dirty="0" smtClean="0">
                <a:latin typeface="Garamond" pitchFamily="18" charset="0"/>
              </a:rPr>
              <a:t> Voir </a:t>
            </a:r>
            <a:r>
              <a:rPr lang="fr-FR" sz="1400" dirty="0" smtClean="0">
                <a:latin typeface="Garamond" pitchFamily="18" charset="0"/>
              </a:rPr>
              <a:t>R</a:t>
            </a:r>
            <a:r>
              <a:rPr lang="fr-FR" sz="1400" dirty="0" smtClean="0">
                <a:latin typeface="Garamond" pitchFamily="18" charset="0"/>
              </a:rPr>
              <a:t>éponse </a:t>
            </a:r>
            <a:r>
              <a:rPr lang="fr-FR" sz="1400" dirty="0" smtClean="0">
                <a:latin typeface="Garamond" pitchFamily="18" charset="0"/>
              </a:rPr>
              <a:t>Parlementaire (2003/C 242 E/070) du Commissaire </a:t>
            </a:r>
            <a:r>
              <a:rPr lang="fr-FR" sz="1400" dirty="0" smtClean="0">
                <a:latin typeface="Garamond" pitchFamily="18" charset="0"/>
              </a:rPr>
              <a:t>Prodi du 14 janvier 2012 ; mais surtout pas le Rapport Cousin déposé au Parlement Français sur le TIEA de 2010 - truffé d’erreurs. </a:t>
            </a:r>
          </a:p>
          <a:p>
            <a:pPr>
              <a:spcBef>
                <a:spcPct val="50000"/>
              </a:spcBef>
            </a:pPr>
            <a:endParaRPr lang="fr-FR" sz="1400" dirty="0">
              <a:latin typeface="Garamond" pitchFamily="18" charset="0"/>
            </a:endParaRPr>
          </a:p>
        </p:txBody>
      </p:sp>
      <p:sp>
        <p:nvSpPr>
          <p:cNvPr id="15366" name="Text Box 1030"/>
          <p:cNvSpPr txBox="1">
            <a:spLocks noChangeArrowheads="1"/>
          </p:cNvSpPr>
          <p:nvPr/>
        </p:nvSpPr>
        <p:spPr bwMode="auto">
          <a:xfrm>
            <a:off x="495300" y="1739900"/>
            <a:ext cx="8101013" cy="477054"/>
          </a:xfrm>
          <a:prstGeom prst="rect">
            <a:avLst/>
          </a:prstGeom>
          <a:noFill/>
          <a:ln w="9525">
            <a:noFill/>
            <a:miter lim="800000"/>
            <a:headEnd/>
            <a:tailEnd/>
          </a:ln>
        </p:spPr>
        <p:txBody>
          <a:bodyPr>
            <a:prstTxWarp prst="textNoShape">
              <a:avLst/>
            </a:prstTxWarp>
            <a:spAutoFit/>
          </a:bodyPr>
          <a:lstStyle/>
          <a:p>
            <a:pPr>
              <a:spcBef>
                <a:spcPct val="50000"/>
              </a:spcBef>
            </a:pPr>
            <a:r>
              <a:rPr lang="en-US" sz="2500" dirty="0" smtClean="0">
                <a:solidFill>
                  <a:srgbClr val="2B3E82"/>
                </a:solidFill>
                <a:latin typeface="Georgia" pitchFamily="-123" charset="0"/>
              </a:rPr>
              <a:t>Les CE et </a:t>
            </a:r>
            <a:r>
              <a:rPr lang="en-US" sz="2500" dirty="0" err="1" smtClean="0">
                <a:solidFill>
                  <a:srgbClr val="2B3E82"/>
                </a:solidFill>
                <a:latin typeface="Georgia" pitchFamily="-123" charset="0"/>
              </a:rPr>
              <a:t>puis</a:t>
            </a:r>
            <a:r>
              <a:rPr lang="en-US" sz="2500" dirty="0" smtClean="0">
                <a:solidFill>
                  <a:srgbClr val="2B3E82"/>
                </a:solidFill>
                <a:latin typeface="Georgia" pitchFamily="-123" charset="0"/>
              </a:rPr>
              <a:t> </a:t>
            </a:r>
            <a:r>
              <a:rPr lang="en-US" sz="2500" dirty="0" err="1" smtClean="0">
                <a:solidFill>
                  <a:srgbClr val="2B3E82"/>
                </a:solidFill>
                <a:latin typeface="Georgia" pitchFamily="-123" charset="0"/>
              </a:rPr>
              <a:t>l’UE</a:t>
            </a:r>
            <a:r>
              <a:rPr lang="en-US" sz="2500" dirty="0" smtClean="0">
                <a:solidFill>
                  <a:srgbClr val="2B3E82"/>
                </a:solidFill>
                <a:latin typeface="Georgia" pitchFamily="-123" charset="0"/>
              </a:rPr>
              <a:t>: des relations </a:t>
            </a:r>
            <a:r>
              <a:rPr lang="en-US" sz="2500" dirty="0" err="1" smtClean="0">
                <a:solidFill>
                  <a:srgbClr val="2B3E82"/>
                </a:solidFill>
                <a:latin typeface="Georgia" pitchFamily="-123" charset="0"/>
              </a:rPr>
              <a:t>bien</a:t>
            </a:r>
            <a:r>
              <a:rPr lang="en-US" sz="2500" dirty="0" smtClean="0">
                <a:solidFill>
                  <a:srgbClr val="2B3E82"/>
                </a:solidFill>
                <a:latin typeface="Georgia" pitchFamily="-123" charset="0"/>
              </a:rPr>
              <a:t> </a:t>
            </a:r>
            <a:r>
              <a:rPr lang="en-US" sz="2500" dirty="0" err="1" smtClean="0">
                <a:solidFill>
                  <a:srgbClr val="2B3E82"/>
                </a:solidFill>
                <a:latin typeface="Georgia" pitchFamily="-123" charset="0"/>
              </a:rPr>
              <a:t>Normandes</a:t>
            </a:r>
            <a:r>
              <a:rPr lang="en-US" sz="2500" dirty="0" smtClean="0">
                <a:solidFill>
                  <a:srgbClr val="2B3E82"/>
                </a:solidFill>
                <a:latin typeface="Georgia" pitchFamily="-123" charset="0"/>
              </a:rPr>
              <a:t>…. </a:t>
            </a:r>
            <a:endParaRPr lang="en-US" sz="2500" dirty="0">
              <a:solidFill>
                <a:srgbClr val="2B3E82"/>
              </a:solidFill>
              <a:latin typeface="Georgia" pitchFamily="-123"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rtlCol="0">
            <a:normAutofit/>
          </a:bodyPr>
          <a:lstStyle/>
          <a:p>
            <a:pPr fontAlgn="auto">
              <a:spcAft>
                <a:spcPts val="0"/>
              </a:spcAft>
              <a:buFont typeface="Arial"/>
              <a:buNone/>
              <a:defRPr/>
            </a:pPr>
            <a:endParaRPr lang="en-US">
              <a:ea typeface="+mn-ea"/>
              <a:cs typeface="+mn-cs"/>
            </a:endParaRPr>
          </a:p>
        </p:txBody>
      </p:sp>
      <p:pic>
        <p:nvPicPr>
          <p:cNvPr id="15363" name="Picture 4" descr="2404 OC POWERPOINT TEMPLATE 1-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5365" name="Text Box 1029"/>
          <p:cNvSpPr txBox="1">
            <a:spLocks noChangeArrowheads="1"/>
          </p:cNvSpPr>
          <p:nvPr/>
        </p:nvSpPr>
        <p:spPr bwMode="auto">
          <a:xfrm>
            <a:off x="487363" y="2640013"/>
            <a:ext cx="8253412" cy="3539430"/>
          </a:xfrm>
          <a:prstGeom prst="rect">
            <a:avLst/>
          </a:prstGeom>
          <a:noFill/>
          <a:ln w="9525">
            <a:noFill/>
            <a:miter lim="800000"/>
            <a:headEnd/>
            <a:tailEnd/>
          </a:ln>
        </p:spPr>
        <p:txBody>
          <a:bodyPr>
            <a:prstTxWarp prst="textNoShape">
              <a:avLst/>
            </a:prstTxWarp>
            <a:spAutoFit/>
          </a:bodyPr>
          <a:lstStyle/>
          <a:p>
            <a:pPr>
              <a:lnSpc>
                <a:spcPct val="150000"/>
              </a:lnSpc>
              <a:spcBef>
                <a:spcPct val="50000"/>
              </a:spcBef>
              <a:buSzPct val="80000"/>
            </a:pPr>
            <a:r>
              <a:rPr lang="fr-FR" sz="1400" dirty="0" smtClean="0">
                <a:latin typeface="Garamond" pitchFamily="18" charset="0"/>
              </a:rPr>
              <a:t> Il s’en  suit  que, notamment:</a:t>
            </a:r>
          </a:p>
          <a:p>
            <a:pPr>
              <a:lnSpc>
                <a:spcPct val="150000"/>
              </a:lnSpc>
              <a:spcBef>
                <a:spcPct val="50000"/>
              </a:spcBef>
              <a:buSzPct val="80000"/>
              <a:buFont typeface="Wingdings" pitchFamily="2" charset="2"/>
              <a:buChar char="Ø"/>
            </a:pPr>
            <a:r>
              <a:rPr lang="fr-FR" sz="1400" dirty="0" smtClean="0">
                <a:latin typeface="Garamond" pitchFamily="18" charset="0"/>
              </a:rPr>
              <a:t> La mise en œuvre de la Réglementation Européenne en toute sa </a:t>
            </a:r>
            <a:r>
              <a:rPr lang="fr-FR" sz="1400" dirty="0" err="1" smtClean="0">
                <a:latin typeface="Garamond" pitchFamily="18" charset="0"/>
              </a:rPr>
              <a:t>pleinitude</a:t>
            </a:r>
            <a:r>
              <a:rPr lang="fr-FR" sz="1400" dirty="0" smtClean="0">
                <a:latin typeface="Garamond" pitchFamily="18" charset="0"/>
              </a:rPr>
              <a:t> n’est pas obligatoire; </a:t>
            </a:r>
          </a:p>
          <a:p>
            <a:pPr>
              <a:lnSpc>
                <a:spcPct val="150000"/>
              </a:lnSpc>
              <a:spcBef>
                <a:spcPct val="50000"/>
              </a:spcBef>
              <a:buSzPct val="80000"/>
              <a:buFont typeface="Wingdings" pitchFamily="2" charset="2"/>
              <a:buChar char="Ø"/>
            </a:pPr>
            <a:r>
              <a:rPr lang="fr-FR" sz="1400" dirty="0" smtClean="0">
                <a:latin typeface="Garamond" pitchFamily="18" charset="0"/>
              </a:rPr>
              <a:t> Toutefois l’Ile met en œuvre les décision de la CJUE lorsque la cause </a:t>
            </a:r>
            <a:r>
              <a:rPr lang="fr-FR" sz="1400" dirty="0" err="1" smtClean="0">
                <a:latin typeface="Garamond" pitchFamily="18" charset="0"/>
              </a:rPr>
              <a:t>affcte</a:t>
            </a:r>
            <a:r>
              <a:rPr lang="fr-FR" sz="1400" dirty="0" smtClean="0">
                <a:latin typeface="Garamond" pitchFamily="18" charset="0"/>
              </a:rPr>
              <a:t> les “arrangements” du protocole 3;   </a:t>
            </a:r>
          </a:p>
          <a:p>
            <a:pPr>
              <a:lnSpc>
                <a:spcPct val="150000"/>
              </a:lnSpc>
              <a:spcBef>
                <a:spcPct val="50000"/>
              </a:spcBef>
              <a:buSzPct val="80000"/>
              <a:buFont typeface="Wingdings" pitchFamily="2" charset="2"/>
              <a:buChar char="Ø"/>
            </a:pPr>
            <a:r>
              <a:rPr lang="fr-FR" sz="1400" dirty="0" smtClean="0">
                <a:latin typeface="Garamond" pitchFamily="18" charset="0"/>
              </a:rPr>
              <a:t> Jersey n’est pas obligé de suivre les principes Européennes en matière de droit de sociétés, fiscalité, TVA,  Stockholm etc.; </a:t>
            </a:r>
          </a:p>
          <a:p>
            <a:pPr>
              <a:lnSpc>
                <a:spcPct val="150000"/>
              </a:lnSpc>
              <a:spcBef>
                <a:spcPct val="50000"/>
              </a:spcBef>
              <a:buSzPct val="80000"/>
              <a:buFont typeface="Wingdings" pitchFamily="2" charset="2"/>
              <a:buChar char="Ø"/>
            </a:pPr>
            <a:r>
              <a:rPr lang="fr-FR" sz="1400" dirty="0" smtClean="0">
                <a:latin typeface="Garamond" pitchFamily="18" charset="0"/>
              </a:rPr>
              <a:t> Jugements obtenus dans les tribunaux des </a:t>
            </a:r>
            <a:r>
              <a:rPr lang="fr-FR" sz="1400" dirty="0" err="1" smtClean="0">
                <a:latin typeface="Garamond" pitchFamily="18" charset="0"/>
              </a:rPr>
              <a:t>Etats</a:t>
            </a:r>
            <a:r>
              <a:rPr lang="fr-FR" sz="1400" dirty="0" smtClean="0">
                <a:latin typeface="Garamond" pitchFamily="18" charset="0"/>
              </a:rPr>
              <a:t> Membres à l’intérieur de </a:t>
            </a:r>
            <a:r>
              <a:rPr lang="fr-FR" sz="1400" dirty="0" err="1" smtClean="0">
                <a:latin typeface="Garamond" pitchFamily="18" charset="0"/>
              </a:rPr>
              <a:t>lUE</a:t>
            </a:r>
            <a:r>
              <a:rPr lang="fr-FR" sz="1400" dirty="0" smtClean="0">
                <a:latin typeface="Garamond" pitchFamily="18" charset="0"/>
              </a:rPr>
              <a:t> ne bénéficient pas de </a:t>
            </a:r>
            <a:r>
              <a:rPr lang="fr-FR" sz="1400" dirty="0" err="1" smtClean="0">
                <a:latin typeface="Garamond" pitchFamily="18" charset="0"/>
              </a:rPr>
              <a:t>reconnaisance</a:t>
            </a:r>
            <a:r>
              <a:rPr lang="fr-FR" sz="1400" dirty="0" smtClean="0">
                <a:latin typeface="Garamond" pitchFamily="18" charset="0"/>
              </a:rPr>
              <a:t> et d’exécution d’office: une procédure de reconnaissance est nécessaire;</a:t>
            </a:r>
          </a:p>
          <a:p>
            <a:pPr>
              <a:lnSpc>
                <a:spcPct val="150000"/>
              </a:lnSpc>
              <a:spcBef>
                <a:spcPct val="50000"/>
              </a:spcBef>
              <a:buSzPct val="80000"/>
              <a:buFont typeface="Wingdings" pitchFamily="2" charset="2"/>
              <a:buChar char="Ø"/>
            </a:pPr>
            <a:r>
              <a:rPr lang="fr-FR" sz="1400" dirty="0" smtClean="0">
                <a:latin typeface="Garamond" pitchFamily="18" charset="0"/>
              </a:rPr>
              <a:t> Jersey modifie ses lois en fonction de son appréciation de l’efficacité des normes Européennes.</a:t>
            </a:r>
          </a:p>
          <a:p>
            <a:pPr>
              <a:spcBef>
                <a:spcPct val="50000"/>
              </a:spcBef>
            </a:pPr>
            <a:endParaRPr lang="en-US" sz="1400" dirty="0">
              <a:latin typeface="Garamond" pitchFamily="18" charset="0"/>
            </a:endParaRPr>
          </a:p>
        </p:txBody>
      </p:sp>
      <p:sp>
        <p:nvSpPr>
          <p:cNvPr id="15366" name="Text Box 1030"/>
          <p:cNvSpPr txBox="1">
            <a:spLocks noChangeArrowheads="1"/>
          </p:cNvSpPr>
          <p:nvPr/>
        </p:nvSpPr>
        <p:spPr bwMode="auto">
          <a:xfrm>
            <a:off x="495300" y="1739900"/>
            <a:ext cx="8101013" cy="477054"/>
          </a:xfrm>
          <a:prstGeom prst="rect">
            <a:avLst/>
          </a:prstGeom>
          <a:noFill/>
          <a:ln w="9525">
            <a:noFill/>
            <a:miter lim="800000"/>
            <a:headEnd/>
            <a:tailEnd/>
          </a:ln>
        </p:spPr>
        <p:txBody>
          <a:bodyPr>
            <a:prstTxWarp prst="textNoShape">
              <a:avLst/>
            </a:prstTxWarp>
            <a:spAutoFit/>
          </a:bodyPr>
          <a:lstStyle/>
          <a:p>
            <a:pPr>
              <a:spcBef>
                <a:spcPct val="50000"/>
              </a:spcBef>
            </a:pPr>
            <a:r>
              <a:rPr lang="en-US" sz="2500" dirty="0" smtClean="0">
                <a:solidFill>
                  <a:srgbClr val="2B3E82"/>
                </a:solidFill>
                <a:latin typeface="Georgia" pitchFamily="-123" charset="0"/>
              </a:rPr>
              <a:t>Les CE et </a:t>
            </a:r>
            <a:r>
              <a:rPr lang="en-US" sz="2500" dirty="0" err="1" smtClean="0">
                <a:solidFill>
                  <a:srgbClr val="2B3E82"/>
                </a:solidFill>
                <a:latin typeface="Georgia" pitchFamily="-123" charset="0"/>
              </a:rPr>
              <a:t>puis</a:t>
            </a:r>
            <a:r>
              <a:rPr lang="en-US" sz="2500" dirty="0" smtClean="0">
                <a:solidFill>
                  <a:srgbClr val="2B3E82"/>
                </a:solidFill>
                <a:latin typeface="Georgia" pitchFamily="-123" charset="0"/>
              </a:rPr>
              <a:t> </a:t>
            </a:r>
            <a:r>
              <a:rPr lang="en-US" sz="2500" dirty="0" err="1" smtClean="0">
                <a:solidFill>
                  <a:srgbClr val="2B3E82"/>
                </a:solidFill>
                <a:latin typeface="Georgia" pitchFamily="-123" charset="0"/>
              </a:rPr>
              <a:t>l’UE</a:t>
            </a:r>
            <a:r>
              <a:rPr lang="en-US" sz="2500" dirty="0" smtClean="0">
                <a:solidFill>
                  <a:srgbClr val="2B3E82"/>
                </a:solidFill>
                <a:latin typeface="Georgia" pitchFamily="-123" charset="0"/>
              </a:rPr>
              <a:t>: des relations </a:t>
            </a:r>
            <a:r>
              <a:rPr lang="en-US" sz="2500" dirty="0" err="1" smtClean="0">
                <a:solidFill>
                  <a:srgbClr val="2B3E82"/>
                </a:solidFill>
                <a:latin typeface="Georgia" pitchFamily="-123" charset="0"/>
              </a:rPr>
              <a:t>bien</a:t>
            </a:r>
            <a:r>
              <a:rPr lang="en-US" sz="2500" dirty="0" smtClean="0">
                <a:solidFill>
                  <a:srgbClr val="2B3E82"/>
                </a:solidFill>
                <a:latin typeface="Georgia" pitchFamily="-123" charset="0"/>
              </a:rPr>
              <a:t> </a:t>
            </a:r>
            <a:r>
              <a:rPr lang="en-US" sz="2500" dirty="0" err="1" smtClean="0">
                <a:solidFill>
                  <a:srgbClr val="2B3E82"/>
                </a:solidFill>
                <a:latin typeface="Georgia" pitchFamily="-123" charset="0"/>
              </a:rPr>
              <a:t>Normandes</a:t>
            </a:r>
            <a:r>
              <a:rPr lang="en-US" sz="2500" dirty="0" smtClean="0">
                <a:solidFill>
                  <a:srgbClr val="2B3E82"/>
                </a:solidFill>
                <a:latin typeface="Georgia" pitchFamily="-123" charset="0"/>
              </a:rPr>
              <a:t>…. </a:t>
            </a:r>
            <a:endParaRPr lang="en-US" sz="2500" dirty="0">
              <a:solidFill>
                <a:srgbClr val="2B3E82"/>
              </a:solidFill>
              <a:latin typeface="Georgia" pitchFamily="-123"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rtlCol="0">
            <a:normAutofit/>
          </a:bodyPr>
          <a:lstStyle/>
          <a:p>
            <a:pPr fontAlgn="auto">
              <a:spcAft>
                <a:spcPts val="0"/>
              </a:spcAft>
              <a:buFont typeface="Arial"/>
              <a:buNone/>
              <a:defRPr/>
            </a:pPr>
            <a:endParaRPr lang="en-US">
              <a:ea typeface="+mn-ea"/>
              <a:cs typeface="+mn-cs"/>
            </a:endParaRPr>
          </a:p>
        </p:txBody>
      </p:sp>
      <p:pic>
        <p:nvPicPr>
          <p:cNvPr id="15363" name="Picture 4" descr="2404 OC POWERPOINT TEMPLATE 1-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5365" name="Text Box 1029"/>
          <p:cNvSpPr txBox="1">
            <a:spLocks noChangeArrowheads="1"/>
          </p:cNvSpPr>
          <p:nvPr/>
        </p:nvSpPr>
        <p:spPr bwMode="auto">
          <a:xfrm>
            <a:off x="487363" y="2640013"/>
            <a:ext cx="8253412" cy="3616375"/>
          </a:xfrm>
          <a:prstGeom prst="rect">
            <a:avLst/>
          </a:prstGeom>
          <a:noFill/>
          <a:ln w="9525">
            <a:noFill/>
            <a:miter lim="800000"/>
            <a:headEnd/>
            <a:tailEnd/>
          </a:ln>
        </p:spPr>
        <p:txBody>
          <a:bodyPr>
            <a:prstTxWarp prst="textNoShape">
              <a:avLst/>
            </a:prstTxWarp>
            <a:spAutoFit/>
          </a:bodyPr>
          <a:lstStyle/>
          <a:p>
            <a:pPr>
              <a:buFont typeface="Wingdings" pitchFamily="2" charset="2"/>
              <a:buChar char="v"/>
            </a:pPr>
            <a:r>
              <a:rPr lang="fr-FR" sz="1400" dirty="0" smtClean="0">
                <a:latin typeface="Garamond" pitchFamily="18" charset="0"/>
              </a:rPr>
              <a:t> </a:t>
            </a:r>
            <a:r>
              <a:rPr lang="fr-FR" sz="1600" dirty="0" smtClean="0">
                <a:latin typeface="Garamond" pitchFamily="18" charset="0"/>
              </a:rPr>
              <a:t>Indépendance </a:t>
            </a:r>
            <a:r>
              <a:rPr lang="fr-FR" sz="1600" dirty="0" smtClean="0">
                <a:latin typeface="Garamond" pitchFamily="18" charset="0"/>
              </a:rPr>
              <a:t>au niveau </a:t>
            </a:r>
            <a:r>
              <a:rPr lang="fr-FR" sz="1600" dirty="0" smtClean="0">
                <a:latin typeface="Garamond" pitchFamily="18" charset="0"/>
              </a:rPr>
              <a:t>juridique de la  normalisation juridique et « sociale » Européenne et Britannique;</a:t>
            </a:r>
            <a:endParaRPr lang="en-GB" sz="1600" dirty="0" smtClean="0">
              <a:latin typeface="Garamond" pitchFamily="18" charset="0"/>
            </a:endParaRPr>
          </a:p>
          <a:p>
            <a:pPr>
              <a:buFont typeface="Wingdings" pitchFamily="2" charset="2"/>
              <a:buChar char="v"/>
            </a:pPr>
            <a:r>
              <a:rPr lang="fr-FR" sz="1600" dirty="0" smtClean="0">
                <a:latin typeface="Garamond" pitchFamily="18" charset="0"/>
              </a:rPr>
              <a:t> Droit </a:t>
            </a:r>
            <a:r>
              <a:rPr lang="fr-FR" sz="1600" dirty="0" smtClean="0">
                <a:latin typeface="Garamond" pitchFamily="18" charset="0"/>
              </a:rPr>
              <a:t>coutumier sous influence </a:t>
            </a:r>
            <a:r>
              <a:rPr lang="fr-FR" sz="1600" dirty="0" smtClean="0">
                <a:latin typeface="Garamond" pitchFamily="18" charset="0"/>
              </a:rPr>
              <a:t>britannique et internationale;</a:t>
            </a:r>
            <a:endParaRPr lang="en-GB" sz="1600" dirty="0" smtClean="0">
              <a:latin typeface="Garamond" pitchFamily="18" charset="0"/>
            </a:endParaRPr>
          </a:p>
          <a:p>
            <a:pPr>
              <a:buFont typeface="Wingdings" pitchFamily="2" charset="2"/>
              <a:buChar char="v"/>
            </a:pPr>
            <a:r>
              <a:rPr lang="fr-FR" sz="1600" dirty="0" smtClean="0">
                <a:latin typeface="Garamond" pitchFamily="18" charset="0"/>
              </a:rPr>
              <a:t> Propre </a:t>
            </a:r>
            <a:r>
              <a:rPr lang="fr-FR" sz="1600" dirty="0" smtClean="0">
                <a:latin typeface="Garamond" pitchFamily="18" charset="0"/>
              </a:rPr>
              <a:t>législation sur les sociétés;</a:t>
            </a:r>
            <a:endParaRPr lang="en-GB" sz="1600" dirty="0" smtClean="0">
              <a:latin typeface="Garamond" pitchFamily="18" charset="0"/>
            </a:endParaRPr>
          </a:p>
          <a:p>
            <a:pPr>
              <a:buFont typeface="Wingdings" pitchFamily="2" charset="2"/>
              <a:buChar char="v"/>
            </a:pPr>
            <a:r>
              <a:rPr lang="fr-FR" sz="1600" dirty="0" smtClean="0">
                <a:latin typeface="Garamond" pitchFamily="18" charset="0"/>
              </a:rPr>
              <a:t> Droit </a:t>
            </a:r>
            <a:r>
              <a:rPr lang="fr-FR" sz="1600" dirty="0" smtClean="0">
                <a:latin typeface="Garamond" pitchFamily="18" charset="0"/>
              </a:rPr>
              <a:t>coutumier de propriété immeuble et </a:t>
            </a:r>
            <a:r>
              <a:rPr lang="fr-FR" sz="1600" dirty="0" smtClean="0">
                <a:latin typeface="Garamond" pitchFamily="18" charset="0"/>
              </a:rPr>
              <a:t>meuble permettant une flexibilité d’appréhension et d’application.</a:t>
            </a:r>
            <a:endParaRPr lang="en-GB" sz="1600" dirty="0" smtClean="0">
              <a:latin typeface="Garamond" pitchFamily="18" charset="0"/>
            </a:endParaRPr>
          </a:p>
          <a:p>
            <a:r>
              <a:rPr lang="fr-FR" sz="1600" dirty="0" smtClean="0">
                <a:latin typeface="Garamond" pitchFamily="18" charset="0"/>
              </a:rPr>
              <a:t> </a:t>
            </a:r>
            <a:endParaRPr lang="en-GB" sz="1600" dirty="0" smtClean="0">
              <a:latin typeface="Garamond" pitchFamily="18" charset="0"/>
            </a:endParaRPr>
          </a:p>
          <a:p>
            <a:pPr>
              <a:buFont typeface="Wingdings" pitchFamily="2" charset="2"/>
              <a:buChar char="Ø"/>
            </a:pPr>
            <a:r>
              <a:rPr lang="fr-FR" sz="1600" dirty="0" smtClean="0">
                <a:latin typeface="Garamond" pitchFamily="18" charset="0"/>
              </a:rPr>
              <a:t> D'ou </a:t>
            </a:r>
            <a:r>
              <a:rPr lang="fr-FR" sz="1600" dirty="0" smtClean="0">
                <a:latin typeface="Garamond" pitchFamily="18" charset="0"/>
              </a:rPr>
              <a:t>une flexibilité </a:t>
            </a:r>
            <a:r>
              <a:rPr lang="fr-FR" sz="1600" dirty="0" smtClean="0">
                <a:latin typeface="Garamond" pitchFamily="18" charset="0"/>
              </a:rPr>
              <a:t>réelle et notoire </a:t>
            </a:r>
            <a:r>
              <a:rPr lang="fr-FR" sz="1600" dirty="0" smtClean="0">
                <a:latin typeface="Garamond" pitchFamily="18" charset="0"/>
              </a:rPr>
              <a:t>sur le plan des relations juridiques avec les pays </a:t>
            </a:r>
            <a:r>
              <a:rPr lang="fr-FR" sz="1600" dirty="0" smtClean="0">
                <a:latin typeface="Garamond" pitchFamily="18" charset="0"/>
              </a:rPr>
              <a:t>tiers, et leurs ressortissants </a:t>
            </a:r>
            <a:r>
              <a:rPr lang="fr-FR" sz="1600" dirty="0" smtClean="0">
                <a:latin typeface="Garamond" pitchFamily="18" charset="0"/>
              </a:rPr>
              <a:t>et une plateforme juridique </a:t>
            </a:r>
            <a:r>
              <a:rPr lang="fr-FR" sz="1600" dirty="0" smtClean="0">
                <a:latin typeface="Garamond" pitchFamily="18" charset="0"/>
              </a:rPr>
              <a:t>permettant une désignation et équilibrage définie des droits des parties hors paire; </a:t>
            </a:r>
          </a:p>
          <a:p>
            <a:r>
              <a:rPr lang="fr-FR" sz="1600" dirty="0" smtClean="0">
                <a:latin typeface="Garamond" pitchFamily="18" charset="0"/>
              </a:rPr>
              <a:t>et</a:t>
            </a:r>
          </a:p>
          <a:p>
            <a:pPr>
              <a:buFont typeface="Wingdings" pitchFamily="2" charset="2"/>
              <a:buChar char="Ø"/>
            </a:pPr>
            <a:r>
              <a:rPr lang="fr-FR" sz="1600" dirty="0" smtClean="0">
                <a:latin typeface="Garamond" pitchFamily="18" charset="0"/>
              </a:rPr>
              <a:t> </a:t>
            </a:r>
            <a:r>
              <a:rPr lang="fr-FR" sz="1600" dirty="0" smtClean="0">
                <a:latin typeface="Garamond" pitchFamily="18" charset="0"/>
              </a:rPr>
              <a:t>Surtout une facilité de réalisation de structures contractuels et sociales adaptifs sur ne plateforme juridique et fiscale neutre.  </a:t>
            </a:r>
            <a:endParaRPr lang="en-GB" sz="1600" dirty="0" smtClean="0">
              <a:latin typeface="Garamond" pitchFamily="18" charset="0"/>
            </a:endParaRPr>
          </a:p>
          <a:p>
            <a:pPr>
              <a:spcBef>
                <a:spcPct val="50000"/>
              </a:spcBef>
              <a:buSzPct val="80000"/>
            </a:pPr>
            <a:endParaRPr lang="en-US" sz="1400" dirty="0" smtClean="0">
              <a:latin typeface="Georgia" pitchFamily="-123" charset="0"/>
            </a:endParaRPr>
          </a:p>
        </p:txBody>
      </p:sp>
      <p:sp>
        <p:nvSpPr>
          <p:cNvPr id="15366" name="Text Box 1030"/>
          <p:cNvSpPr txBox="1">
            <a:spLocks noChangeArrowheads="1"/>
          </p:cNvSpPr>
          <p:nvPr/>
        </p:nvSpPr>
        <p:spPr bwMode="auto">
          <a:xfrm>
            <a:off x="495300" y="1739900"/>
            <a:ext cx="8101013" cy="477054"/>
          </a:xfrm>
          <a:prstGeom prst="rect">
            <a:avLst/>
          </a:prstGeom>
          <a:noFill/>
          <a:ln w="9525">
            <a:noFill/>
            <a:miter lim="800000"/>
            <a:headEnd/>
            <a:tailEnd/>
          </a:ln>
        </p:spPr>
        <p:txBody>
          <a:bodyPr>
            <a:prstTxWarp prst="textNoShape">
              <a:avLst/>
            </a:prstTxWarp>
            <a:spAutoFit/>
          </a:bodyPr>
          <a:lstStyle/>
          <a:p>
            <a:pPr>
              <a:spcBef>
                <a:spcPct val="50000"/>
              </a:spcBef>
            </a:pPr>
            <a:r>
              <a:rPr lang="en-US" sz="2500" dirty="0" err="1" smtClean="0">
                <a:solidFill>
                  <a:srgbClr val="2B3E82"/>
                </a:solidFill>
                <a:latin typeface="Georgia" pitchFamily="-123" charset="0"/>
              </a:rPr>
              <a:t>Sommaire</a:t>
            </a:r>
            <a:r>
              <a:rPr lang="en-US" sz="2500" dirty="0" smtClean="0">
                <a:solidFill>
                  <a:srgbClr val="2B3E82"/>
                </a:solidFill>
                <a:latin typeface="Georgia" pitchFamily="-123" charset="0"/>
              </a:rPr>
              <a:t> de </a:t>
            </a:r>
            <a:r>
              <a:rPr lang="en-US" sz="2500" dirty="0" err="1" smtClean="0">
                <a:solidFill>
                  <a:srgbClr val="2B3E82"/>
                </a:solidFill>
                <a:latin typeface="Georgia" pitchFamily="-123" charset="0"/>
              </a:rPr>
              <a:t>départ</a:t>
            </a:r>
            <a:endParaRPr lang="en-US" sz="2500" dirty="0">
              <a:solidFill>
                <a:srgbClr val="2B3E82"/>
              </a:solidFill>
              <a:latin typeface="Georgia" pitchFamily="-123"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rtlCol="0">
            <a:normAutofit/>
          </a:bodyPr>
          <a:lstStyle/>
          <a:p>
            <a:pPr fontAlgn="auto">
              <a:spcAft>
                <a:spcPts val="0"/>
              </a:spcAft>
              <a:buFont typeface="Arial"/>
              <a:buNone/>
              <a:defRPr/>
            </a:pPr>
            <a:endParaRPr lang="en-US">
              <a:ea typeface="+mn-ea"/>
              <a:cs typeface="+mn-cs"/>
            </a:endParaRPr>
          </a:p>
        </p:txBody>
      </p:sp>
      <p:pic>
        <p:nvPicPr>
          <p:cNvPr id="15363" name="Picture 4" descr="2404 OC POWERPOINT TEMPLATE 1-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5365" name="Text Box 1029"/>
          <p:cNvSpPr txBox="1">
            <a:spLocks noChangeArrowheads="1"/>
          </p:cNvSpPr>
          <p:nvPr/>
        </p:nvSpPr>
        <p:spPr bwMode="auto">
          <a:xfrm>
            <a:off x="487363" y="2640013"/>
            <a:ext cx="8253412" cy="3862596"/>
          </a:xfrm>
          <a:prstGeom prst="rect">
            <a:avLst/>
          </a:prstGeom>
          <a:noFill/>
          <a:ln w="9525">
            <a:noFill/>
            <a:miter lim="800000"/>
            <a:headEnd/>
            <a:tailEnd/>
          </a:ln>
        </p:spPr>
        <p:txBody>
          <a:bodyPr>
            <a:prstTxWarp prst="textNoShape">
              <a:avLst/>
            </a:prstTxWarp>
            <a:spAutoFit/>
          </a:bodyPr>
          <a:lstStyle/>
          <a:p>
            <a:r>
              <a:rPr lang="fr-FR" sz="1600" dirty="0" smtClean="0">
                <a:latin typeface="Garamond" pitchFamily="18" charset="0"/>
              </a:rPr>
              <a:t>Quelques </a:t>
            </a:r>
            <a:r>
              <a:rPr lang="fr-FR" sz="1600" dirty="0" smtClean="0">
                <a:latin typeface="Garamond" pitchFamily="18" charset="0"/>
              </a:rPr>
              <a:t>points d'ordre </a:t>
            </a:r>
            <a:r>
              <a:rPr lang="fr-FR" sz="1600" dirty="0" smtClean="0">
                <a:latin typeface="Garamond" pitchFamily="18" charset="0"/>
              </a:rPr>
              <a:t>générale de culture et de langage:</a:t>
            </a:r>
            <a:endParaRPr lang="en-GB" sz="1600" dirty="0" smtClean="0">
              <a:latin typeface="Garamond" pitchFamily="18" charset="0"/>
            </a:endParaRPr>
          </a:p>
          <a:p>
            <a:r>
              <a:rPr lang="fr-FR" sz="1600" dirty="0" smtClean="0">
                <a:latin typeface="Garamond" pitchFamily="18" charset="0"/>
              </a:rPr>
              <a:t> </a:t>
            </a:r>
            <a:endParaRPr lang="en-GB" sz="1600" dirty="0" smtClean="0">
              <a:latin typeface="Garamond" pitchFamily="18" charset="0"/>
            </a:endParaRPr>
          </a:p>
          <a:p>
            <a:r>
              <a:rPr lang="fr-FR" sz="1600" dirty="0" smtClean="0">
                <a:latin typeface="Garamond" pitchFamily="18" charset="0"/>
              </a:rPr>
              <a:t>Les faux amis d'ordre </a:t>
            </a:r>
            <a:r>
              <a:rPr lang="fr-FR" sz="1600" dirty="0" smtClean="0">
                <a:latin typeface="Garamond" pitchFamily="18" charset="0"/>
              </a:rPr>
              <a:t>de vocabulaire juridique</a:t>
            </a:r>
            <a:r>
              <a:rPr lang="fr-FR" sz="1600" dirty="0" smtClean="0">
                <a:latin typeface="Garamond" pitchFamily="18" charset="0"/>
              </a:rPr>
              <a:t>:</a:t>
            </a:r>
            <a:endParaRPr lang="en-GB" sz="1600" dirty="0" smtClean="0">
              <a:latin typeface="Garamond" pitchFamily="18" charset="0"/>
            </a:endParaRPr>
          </a:p>
          <a:p>
            <a:r>
              <a:rPr lang="fr-FR" sz="1600" dirty="0" smtClean="0">
                <a:latin typeface="Garamond" pitchFamily="18" charset="0"/>
              </a:rPr>
              <a:t> </a:t>
            </a:r>
            <a:endParaRPr lang="en-GB" sz="1600" dirty="0" smtClean="0">
              <a:latin typeface="Garamond" pitchFamily="18" charset="0"/>
            </a:endParaRPr>
          </a:p>
          <a:p>
            <a:pPr>
              <a:buFont typeface="Wingdings" pitchFamily="2" charset="2"/>
              <a:buChar char="v"/>
            </a:pPr>
            <a:r>
              <a:rPr lang="fr-FR" sz="1600" dirty="0" smtClean="0">
                <a:latin typeface="Garamond" pitchFamily="18" charset="0"/>
              </a:rPr>
              <a:t>La notion </a:t>
            </a:r>
            <a:r>
              <a:rPr lang="fr-FR" sz="1600" dirty="0" smtClean="0">
                <a:latin typeface="Garamond" pitchFamily="18" charset="0"/>
              </a:rPr>
              <a:t>« social » </a:t>
            </a:r>
            <a:r>
              <a:rPr lang="fr-FR" sz="1600" dirty="0" smtClean="0">
                <a:latin typeface="Garamond" pitchFamily="18" charset="0"/>
              </a:rPr>
              <a:t>n'existe point ni à Jersey, ni par ailleurs au Royaume Uni</a:t>
            </a:r>
            <a:r>
              <a:rPr lang="fr-FR" sz="1600" dirty="0" smtClean="0">
                <a:latin typeface="Garamond" pitchFamily="18" charset="0"/>
              </a:rPr>
              <a:t>.</a:t>
            </a:r>
          </a:p>
          <a:p>
            <a:endParaRPr lang="en-GB" sz="1600" dirty="0" smtClean="0">
              <a:latin typeface="Garamond" pitchFamily="18" charset="0"/>
            </a:endParaRPr>
          </a:p>
          <a:p>
            <a:pPr>
              <a:buFont typeface="Wingdings" pitchFamily="2" charset="2"/>
              <a:buChar char="v"/>
            </a:pPr>
            <a:r>
              <a:rPr lang="fr-FR" sz="1600" dirty="0" smtClean="0">
                <a:latin typeface="Garamond" pitchFamily="18" charset="0"/>
              </a:rPr>
              <a:t>La notion de </a:t>
            </a:r>
            <a:r>
              <a:rPr lang="fr-FR" sz="1600" dirty="0" smtClean="0">
                <a:latin typeface="Garamond" pitchFamily="18" charset="0"/>
              </a:rPr>
              <a:t>« contrat social » </a:t>
            </a:r>
            <a:r>
              <a:rPr lang="fr-FR" sz="1600" dirty="0" smtClean="0">
                <a:latin typeface="Garamond" pitchFamily="18" charset="0"/>
              </a:rPr>
              <a:t>ou </a:t>
            </a:r>
            <a:r>
              <a:rPr lang="fr-FR" sz="1600" dirty="0" smtClean="0">
                <a:latin typeface="Garamond" pitchFamily="18" charset="0"/>
              </a:rPr>
              <a:t>« pacte sociale » ou « pacte démocratique » non </a:t>
            </a:r>
            <a:r>
              <a:rPr lang="fr-FR" sz="1600" dirty="0" smtClean="0">
                <a:latin typeface="Garamond" pitchFamily="18" charset="0"/>
              </a:rPr>
              <a:t>plus.</a:t>
            </a:r>
            <a:endParaRPr lang="en-GB" sz="1600" dirty="0" smtClean="0">
              <a:latin typeface="Garamond" pitchFamily="18" charset="0"/>
            </a:endParaRPr>
          </a:p>
          <a:p>
            <a:r>
              <a:rPr lang="fr-FR" sz="1600" dirty="0" smtClean="0">
                <a:latin typeface="Garamond" pitchFamily="18" charset="0"/>
              </a:rPr>
              <a:t> </a:t>
            </a:r>
            <a:endParaRPr lang="en-GB" sz="1600" dirty="0" smtClean="0">
              <a:latin typeface="Garamond" pitchFamily="18" charset="0"/>
            </a:endParaRPr>
          </a:p>
          <a:p>
            <a:pPr>
              <a:buFont typeface="Wingdings" pitchFamily="2" charset="2"/>
              <a:buChar char="v"/>
            </a:pPr>
            <a:r>
              <a:rPr lang="fr-FR" sz="1600" dirty="0" smtClean="0">
                <a:latin typeface="Garamond" pitchFamily="18" charset="0"/>
              </a:rPr>
              <a:t>Les notions d'ordre publique ne sont pas alors </a:t>
            </a:r>
            <a:r>
              <a:rPr lang="fr-FR" sz="1600" dirty="0" smtClean="0">
                <a:latin typeface="Garamond" pitchFamily="18" charset="0"/>
              </a:rPr>
              <a:t>pareilles</a:t>
            </a:r>
            <a:r>
              <a:rPr lang="fr-FR" sz="1600" dirty="0" smtClean="0">
                <a:latin typeface="Garamond" pitchFamily="18" charset="0"/>
              </a:rPr>
              <a:t>.</a:t>
            </a:r>
            <a:endParaRPr lang="en-GB" sz="1600" dirty="0" smtClean="0">
              <a:latin typeface="Garamond" pitchFamily="18" charset="0"/>
            </a:endParaRPr>
          </a:p>
          <a:p>
            <a:r>
              <a:rPr lang="fr-FR" sz="1600" dirty="0" smtClean="0">
                <a:latin typeface="Garamond" pitchFamily="18" charset="0"/>
              </a:rPr>
              <a:t> </a:t>
            </a:r>
            <a:endParaRPr lang="en-GB" sz="1600" dirty="0" smtClean="0">
              <a:latin typeface="Garamond" pitchFamily="18" charset="0"/>
            </a:endParaRPr>
          </a:p>
          <a:p>
            <a:r>
              <a:rPr lang="fr-FR" sz="1600" dirty="0" smtClean="0">
                <a:latin typeface="Garamond" pitchFamily="18" charset="0"/>
              </a:rPr>
              <a:t>Ce qui implique une certaine liberté certes, mais </a:t>
            </a:r>
            <a:r>
              <a:rPr lang="fr-FR" sz="1600" dirty="0" smtClean="0">
                <a:latin typeface="Garamond" pitchFamily="18" charset="0"/>
              </a:rPr>
              <a:t>aussi d'autres </a:t>
            </a:r>
            <a:r>
              <a:rPr lang="fr-FR" sz="1600" dirty="0" smtClean="0">
                <a:latin typeface="Garamond" pitchFamily="18" charset="0"/>
              </a:rPr>
              <a:t>restrictions peu familières aux </a:t>
            </a:r>
            <a:r>
              <a:rPr lang="fr-FR" sz="1600" dirty="0" smtClean="0">
                <a:latin typeface="Garamond" pitchFamily="18" charset="0"/>
              </a:rPr>
              <a:t>français.</a:t>
            </a:r>
            <a:endParaRPr lang="en-GB" sz="1600" dirty="0" smtClean="0">
              <a:latin typeface="Garamond" pitchFamily="18" charset="0"/>
            </a:endParaRPr>
          </a:p>
          <a:p>
            <a:r>
              <a:rPr lang="fr-FR" sz="1600" dirty="0" smtClean="0">
                <a:latin typeface="Garamond" pitchFamily="18" charset="0"/>
              </a:rPr>
              <a:t> </a:t>
            </a:r>
            <a:endParaRPr lang="en-GB" sz="1600" dirty="0" smtClean="0">
              <a:latin typeface="Garamond" pitchFamily="18" charset="0"/>
            </a:endParaRPr>
          </a:p>
          <a:p>
            <a:r>
              <a:rPr lang="fr-FR" sz="1600" dirty="0" smtClean="0">
                <a:latin typeface="Garamond" pitchFamily="18" charset="0"/>
              </a:rPr>
              <a:t>La notion de </a:t>
            </a:r>
            <a:r>
              <a:rPr lang="fr-FR" sz="1600" dirty="0" smtClean="0">
                <a:latin typeface="Garamond" pitchFamily="18" charset="0"/>
              </a:rPr>
              <a:t>personnalité « morale » </a:t>
            </a:r>
            <a:r>
              <a:rPr lang="fr-FR" sz="1600" dirty="0" smtClean="0">
                <a:latin typeface="Garamond" pitchFamily="18" charset="0"/>
              </a:rPr>
              <a:t>n'existe </a:t>
            </a:r>
            <a:r>
              <a:rPr lang="fr-FR" sz="1600" dirty="0" smtClean="0">
                <a:latin typeface="Garamond" pitchFamily="18" charset="0"/>
              </a:rPr>
              <a:t>pas en tant que telle, </a:t>
            </a:r>
            <a:r>
              <a:rPr lang="fr-FR" sz="1600" dirty="0" smtClean="0">
                <a:latin typeface="Garamond" pitchFamily="18" charset="0"/>
              </a:rPr>
              <a:t>de croire que l'équivalent  '</a:t>
            </a:r>
            <a:r>
              <a:rPr lang="fr-FR" sz="1600" dirty="0" err="1" smtClean="0">
                <a:latin typeface="Garamond" pitchFamily="18" charset="0"/>
              </a:rPr>
              <a:t>legal</a:t>
            </a:r>
            <a:r>
              <a:rPr lang="fr-FR" sz="1600" dirty="0" smtClean="0">
                <a:latin typeface="Garamond" pitchFamily="18" charset="0"/>
              </a:rPr>
              <a:t> </a:t>
            </a:r>
            <a:r>
              <a:rPr lang="fr-FR" sz="1600" dirty="0" err="1" smtClean="0">
                <a:latin typeface="Garamond" pitchFamily="18" charset="0"/>
              </a:rPr>
              <a:t>personality</a:t>
            </a:r>
            <a:r>
              <a:rPr lang="fr-FR" sz="1600" dirty="0" smtClean="0">
                <a:latin typeface="Garamond" pitchFamily="18" charset="0"/>
              </a:rPr>
              <a:t>' ou un '</a:t>
            </a:r>
            <a:r>
              <a:rPr lang="fr-FR" sz="1600" dirty="0" err="1" smtClean="0">
                <a:latin typeface="Garamond" pitchFamily="18" charset="0"/>
              </a:rPr>
              <a:t>natural</a:t>
            </a:r>
            <a:r>
              <a:rPr lang="fr-FR" sz="1600" dirty="0" smtClean="0">
                <a:latin typeface="Garamond" pitchFamily="18" charset="0"/>
              </a:rPr>
              <a:t> </a:t>
            </a:r>
            <a:r>
              <a:rPr lang="fr-FR" sz="1600" dirty="0" err="1" smtClean="0">
                <a:latin typeface="Garamond" pitchFamily="18" charset="0"/>
              </a:rPr>
              <a:t>person</a:t>
            </a:r>
            <a:r>
              <a:rPr lang="fr-FR" sz="1600" dirty="0" smtClean="0">
                <a:latin typeface="Garamond" pitchFamily="18" charset="0"/>
              </a:rPr>
              <a:t>' signifie la même chose est faux ami et source </a:t>
            </a:r>
            <a:r>
              <a:rPr lang="fr-FR" sz="1600" dirty="0" smtClean="0">
                <a:latin typeface="Garamond" pitchFamily="18" charset="0"/>
              </a:rPr>
              <a:t>potentielle d'erreurs. </a:t>
            </a:r>
            <a:endParaRPr lang="en-GB" sz="1600" dirty="0" smtClean="0">
              <a:latin typeface="Garamond" pitchFamily="18" charset="0"/>
            </a:endParaRPr>
          </a:p>
          <a:p>
            <a:pPr>
              <a:spcBef>
                <a:spcPct val="50000"/>
              </a:spcBef>
            </a:pPr>
            <a:endParaRPr lang="en-US" sz="1400" dirty="0" smtClean="0">
              <a:latin typeface="Georgia" pitchFamily="-123" charset="0"/>
            </a:endParaRPr>
          </a:p>
        </p:txBody>
      </p:sp>
      <p:sp>
        <p:nvSpPr>
          <p:cNvPr id="15366" name="Text Box 1030"/>
          <p:cNvSpPr txBox="1">
            <a:spLocks noChangeArrowheads="1"/>
          </p:cNvSpPr>
          <p:nvPr/>
        </p:nvSpPr>
        <p:spPr bwMode="auto">
          <a:xfrm>
            <a:off x="495300" y="1739900"/>
            <a:ext cx="8101013" cy="477054"/>
          </a:xfrm>
          <a:prstGeom prst="rect">
            <a:avLst/>
          </a:prstGeom>
          <a:noFill/>
          <a:ln w="9525">
            <a:noFill/>
            <a:miter lim="800000"/>
            <a:headEnd/>
            <a:tailEnd/>
          </a:ln>
        </p:spPr>
        <p:txBody>
          <a:bodyPr>
            <a:prstTxWarp prst="textNoShape">
              <a:avLst/>
            </a:prstTxWarp>
            <a:spAutoFit/>
          </a:bodyPr>
          <a:lstStyle/>
          <a:p>
            <a:pPr>
              <a:spcBef>
                <a:spcPct val="50000"/>
              </a:spcBef>
            </a:pPr>
            <a:r>
              <a:rPr lang="en-US" sz="2500" dirty="0" smtClean="0">
                <a:solidFill>
                  <a:srgbClr val="2B3E82"/>
                </a:solidFill>
                <a:latin typeface="Georgia" pitchFamily="-123" charset="0"/>
              </a:rPr>
              <a:t>Les faux </a:t>
            </a:r>
            <a:r>
              <a:rPr lang="en-US" sz="2500" dirty="0" err="1" smtClean="0">
                <a:solidFill>
                  <a:srgbClr val="2B3E82"/>
                </a:solidFill>
                <a:latin typeface="Georgia" pitchFamily="-123" charset="0"/>
              </a:rPr>
              <a:t>amis</a:t>
            </a:r>
            <a:r>
              <a:rPr lang="en-US" sz="2500" dirty="0" smtClean="0">
                <a:solidFill>
                  <a:srgbClr val="2B3E82"/>
                </a:solidFill>
                <a:latin typeface="Georgia" pitchFamily="-123" charset="0"/>
              </a:rPr>
              <a:t> </a:t>
            </a:r>
            <a:endParaRPr lang="en-US" sz="2500" dirty="0" smtClean="0">
              <a:solidFill>
                <a:srgbClr val="2B3E82"/>
              </a:solidFill>
              <a:latin typeface="Georgia" pitchFamily="-123"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rtlCol="0">
            <a:normAutofit/>
          </a:bodyPr>
          <a:lstStyle/>
          <a:p>
            <a:pPr fontAlgn="auto">
              <a:spcAft>
                <a:spcPts val="0"/>
              </a:spcAft>
              <a:buFont typeface="Arial"/>
              <a:buNone/>
              <a:defRPr/>
            </a:pPr>
            <a:endParaRPr lang="en-US">
              <a:ea typeface="+mn-ea"/>
              <a:cs typeface="+mn-cs"/>
            </a:endParaRPr>
          </a:p>
        </p:txBody>
      </p:sp>
      <p:pic>
        <p:nvPicPr>
          <p:cNvPr id="15363" name="Picture 4" descr="2404 OC POWERPOINT TEMPLATE 1-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5365" name="Text Box 1029"/>
          <p:cNvSpPr txBox="1">
            <a:spLocks noChangeArrowheads="1"/>
          </p:cNvSpPr>
          <p:nvPr/>
        </p:nvSpPr>
        <p:spPr bwMode="auto">
          <a:xfrm>
            <a:off x="487363" y="2640013"/>
            <a:ext cx="8253412" cy="4108817"/>
          </a:xfrm>
          <a:prstGeom prst="rect">
            <a:avLst/>
          </a:prstGeom>
          <a:noFill/>
          <a:ln w="9525">
            <a:noFill/>
            <a:miter lim="800000"/>
            <a:headEnd/>
            <a:tailEnd/>
          </a:ln>
        </p:spPr>
        <p:txBody>
          <a:bodyPr>
            <a:prstTxWarp prst="textNoShape">
              <a:avLst/>
            </a:prstTxWarp>
            <a:spAutoFit/>
          </a:bodyPr>
          <a:lstStyle/>
          <a:p>
            <a:pPr>
              <a:buFont typeface="Wingdings" pitchFamily="2" charset="2"/>
              <a:buChar char="v"/>
            </a:pPr>
            <a:r>
              <a:rPr lang="en-US" sz="1400" dirty="0" smtClean="0">
                <a:latin typeface="Georgia" pitchFamily="-123" charset="0"/>
              </a:rPr>
              <a:t> </a:t>
            </a:r>
            <a:r>
              <a:rPr lang="en-US" sz="1400" dirty="0" smtClean="0">
                <a:latin typeface="Georgia" pitchFamily="-123" charset="0"/>
              </a:rPr>
              <a:t>    </a:t>
            </a:r>
            <a:r>
              <a:rPr lang="fr-FR" sz="1600" dirty="0" smtClean="0">
                <a:latin typeface="Garamond" pitchFamily="18" charset="0"/>
              </a:rPr>
              <a:t>Sociétés.</a:t>
            </a:r>
          </a:p>
          <a:p>
            <a:r>
              <a:rPr lang="fr-FR" sz="1600" dirty="0" smtClean="0">
                <a:latin typeface="Garamond" pitchFamily="18" charset="0"/>
              </a:rPr>
              <a:t> </a:t>
            </a:r>
          </a:p>
          <a:p>
            <a:pPr>
              <a:buFont typeface="Wingdings" pitchFamily="2" charset="2"/>
              <a:buChar char="v"/>
            </a:pPr>
            <a:r>
              <a:rPr lang="fr-FR" sz="1600" dirty="0" smtClean="0">
                <a:latin typeface="Garamond" pitchFamily="18" charset="0"/>
              </a:rPr>
              <a:t>  “</a:t>
            </a:r>
            <a:r>
              <a:rPr lang="fr-FR" sz="1600" dirty="0" err="1" smtClean="0">
                <a:latin typeface="Garamond" pitchFamily="18" charset="0"/>
              </a:rPr>
              <a:t>Partnerships</a:t>
            </a:r>
            <a:r>
              <a:rPr lang="fr-FR" sz="1600" dirty="0" smtClean="0">
                <a:latin typeface="Garamond" pitchFamily="18" charset="0"/>
              </a:rPr>
              <a:t>”	</a:t>
            </a:r>
          </a:p>
          <a:p>
            <a:r>
              <a:rPr lang="fr-FR" sz="1600" dirty="0" smtClean="0">
                <a:latin typeface="Garamond" pitchFamily="18" charset="0"/>
              </a:rPr>
              <a:t> </a:t>
            </a:r>
          </a:p>
          <a:p>
            <a:pPr>
              <a:buFont typeface="Wingdings" pitchFamily="2" charset="2"/>
              <a:buChar char="v"/>
            </a:pPr>
            <a:r>
              <a:rPr lang="fr-FR" sz="1600" dirty="0" smtClean="0">
                <a:latin typeface="Garamond" pitchFamily="18" charset="0"/>
              </a:rPr>
              <a:t>  “</a:t>
            </a:r>
            <a:r>
              <a:rPr lang="fr-FR" sz="1600" dirty="0" err="1" smtClean="0">
                <a:latin typeface="Garamond" pitchFamily="18" charset="0"/>
              </a:rPr>
              <a:t>Foundations</a:t>
            </a:r>
            <a:r>
              <a:rPr lang="fr-FR" sz="1600" dirty="0" smtClean="0">
                <a:latin typeface="Garamond" pitchFamily="18" charset="0"/>
              </a:rPr>
              <a:t>”	</a:t>
            </a:r>
          </a:p>
          <a:p>
            <a:r>
              <a:rPr lang="fr-FR" sz="1600" dirty="0" smtClean="0">
                <a:latin typeface="Garamond" pitchFamily="18" charset="0"/>
              </a:rPr>
              <a:t> </a:t>
            </a:r>
          </a:p>
          <a:p>
            <a:pPr>
              <a:buFont typeface="Wingdings" pitchFamily="2" charset="2"/>
              <a:buChar char="v"/>
            </a:pPr>
            <a:r>
              <a:rPr lang="fr-FR" sz="1600" dirty="0" smtClean="0">
                <a:latin typeface="Garamond" pitchFamily="18" charset="0"/>
              </a:rPr>
              <a:t>  “Trusts”</a:t>
            </a:r>
          </a:p>
          <a:p>
            <a:r>
              <a:rPr lang="fr-FR" sz="1600" dirty="0" smtClean="0">
                <a:latin typeface="Garamond" pitchFamily="18" charset="0"/>
              </a:rPr>
              <a:t> </a:t>
            </a:r>
          </a:p>
          <a:p>
            <a:r>
              <a:rPr lang="fr-FR" sz="1600" dirty="0" smtClean="0">
                <a:latin typeface="Garamond" pitchFamily="18" charset="0"/>
              </a:rPr>
              <a:t>Les sociétés, </a:t>
            </a:r>
            <a:r>
              <a:rPr lang="fr-FR" sz="1600" dirty="0" err="1" smtClean="0">
                <a:latin typeface="Garamond" pitchFamily="18" charset="0"/>
              </a:rPr>
              <a:t>partnerships</a:t>
            </a:r>
            <a:r>
              <a:rPr lang="fr-FR" sz="1600" dirty="0" smtClean="0">
                <a:latin typeface="Garamond" pitchFamily="18" charset="0"/>
              </a:rPr>
              <a:t> et trusts ont des sous catégories facilitant certaines </a:t>
            </a:r>
            <a:r>
              <a:rPr lang="fr-FR" sz="1600" dirty="0" smtClean="0">
                <a:latin typeface="Garamond" pitchFamily="18" charset="0"/>
              </a:rPr>
              <a:t>types d'activités ou fonctions</a:t>
            </a:r>
            <a:r>
              <a:rPr lang="fr-FR" sz="1600" dirty="0" smtClean="0">
                <a:latin typeface="Garamond" pitchFamily="18" charset="0"/>
              </a:rPr>
              <a:t>.  Voir les dérivés de la Sarl, telles </a:t>
            </a:r>
            <a:r>
              <a:rPr lang="fr-FR" sz="1600" dirty="0" err="1" smtClean="0">
                <a:latin typeface="Garamond" pitchFamily="18" charset="0"/>
              </a:rPr>
              <a:t>Selafis</a:t>
            </a:r>
            <a:r>
              <a:rPr lang="fr-FR" sz="1600" dirty="0" smtClean="0">
                <a:latin typeface="Garamond" pitchFamily="18" charset="0"/>
              </a:rPr>
              <a:t> etc. en France.</a:t>
            </a:r>
          </a:p>
          <a:p>
            <a:endParaRPr lang="fr-FR" sz="1600" dirty="0" smtClean="0">
              <a:latin typeface="Garamond" pitchFamily="18" charset="0"/>
            </a:endParaRPr>
          </a:p>
          <a:p>
            <a:r>
              <a:rPr lang="fr-FR" sz="1600" dirty="0" smtClean="0">
                <a:latin typeface="Garamond" pitchFamily="18" charset="0"/>
              </a:rPr>
              <a:t>La loi à Jersey est d’origine coutumier et s’avère proche des loi et coutumes de base de la codification française. Par contre certaines notions de droit jersiais n’ont pas évolué et se trouvent désormais périmés: </a:t>
            </a:r>
            <a:r>
              <a:rPr lang="fr-FR" sz="1600" dirty="0" err="1" smtClean="0">
                <a:latin typeface="Garamond" pitchFamily="18" charset="0"/>
              </a:rPr>
              <a:t>fideicommis</a:t>
            </a:r>
            <a:r>
              <a:rPr lang="fr-FR" sz="1600" dirty="0" smtClean="0">
                <a:latin typeface="Garamond" pitchFamily="18" charset="0"/>
              </a:rPr>
              <a:t> etc. </a:t>
            </a:r>
          </a:p>
          <a:p>
            <a:endParaRPr lang="en-GB" sz="1600" dirty="0" smtClean="0">
              <a:latin typeface="Garamond" pitchFamily="18" charset="0"/>
            </a:endParaRPr>
          </a:p>
          <a:p>
            <a:pPr>
              <a:spcBef>
                <a:spcPct val="50000"/>
              </a:spcBef>
            </a:pPr>
            <a:endParaRPr lang="en-US" sz="1400" dirty="0" smtClean="0">
              <a:latin typeface="Georgia" pitchFamily="-123" charset="0"/>
            </a:endParaRPr>
          </a:p>
        </p:txBody>
      </p:sp>
      <p:sp>
        <p:nvSpPr>
          <p:cNvPr id="15366" name="Text Box 1030"/>
          <p:cNvSpPr txBox="1">
            <a:spLocks noChangeArrowheads="1"/>
          </p:cNvSpPr>
          <p:nvPr/>
        </p:nvSpPr>
        <p:spPr bwMode="auto">
          <a:xfrm>
            <a:off x="495300" y="1739900"/>
            <a:ext cx="8101013" cy="477054"/>
          </a:xfrm>
          <a:prstGeom prst="rect">
            <a:avLst/>
          </a:prstGeom>
          <a:noFill/>
          <a:ln w="9525">
            <a:noFill/>
            <a:miter lim="800000"/>
            <a:headEnd/>
            <a:tailEnd/>
          </a:ln>
        </p:spPr>
        <p:txBody>
          <a:bodyPr>
            <a:prstTxWarp prst="textNoShape">
              <a:avLst/>
            </a:prstTxWarp>
            <a:spAutoFit/>
          </a:bodyPr>
          <a:lstStyle/>
          <a:p>
            <a:pPr>
              <a:spcBef>
                <a:spcPct val="50000"/>
              </a:spcBef>
            </a:pPr>
            <a:r>
              <a:rPr lang="en-US" sz="2500" dirty="0" smtClean="0">
                <a:solidFill>
                  <a:srgbClr val="2B3E82"/>
                </a:solidFill>
                <a:latin typeface="Georgia" pitchFamily="-123" charset="0"/>
              </a:rPr>
              <a:t>Les “</a:t>
            </a:r>
            <a:r>
              <a:rPr lang="en-US" sz="2500" dirty="0" err="1" smtClean="0">
                <a:solidFill>
                  <a:srgbClr val="2B3E82"/>
                </a:solidFill>
                <a:latin typeface="Georgia" pitchFamily="-123" charset="0"/>
              </a:rPr>
              <a:t>entités</a:t>
            </a:r>
            <a:r>
              <a:rPr lang="en-US" sz="2500" dirty="0" smtClean="0">
                <a:solidFill>
                  <a:srgbClr val="2B3E82"/>
                </a:solidFill>
                <a:latin typeface="Georgia" pitchFamily="-123" charset="0"/>
              </a:rPr>
              <a:t>” </a:t>
            </a:r>
            <a:r>
              <a:rPr lang="en-US" sz="2500" dirty="0" err="1" smtClean="0">
                <a:solidFill>
                  <a:srgbClr val="2B3E82"/>
                </a:solidFill>
                <a:latin typeface="Georgia" pitchFamily="-123" charset="0"/>
              </a:rPr>
              <a:t>jersiaises</a:t>
            </a:r>
            <a:r>
              <a:rPr lang="en-US" sz="2500" dirty="0" smtClean="0">
                <a:solidFill>
                  <a:srgbClr val="2B3E82"/>
                </a:solidFill>
                <a:latin typeface="Georgia" pitchFamily="-123" charset="0"/>
              </a:rPr>
              <a:t> en circulation </a:t>
            </a:r>
            <a:r>
              <a:rPr lang="en-US" sz="2500" dirty="0" err="1" smtClean="0">
                <a:solidFill>
                  <a:srgbClr val="2B3E82"/>
                </a:solidFill>
                <a:latin typeface="Georgia" pitchFamily="-123" charset="0"/>
              </a:rPr>
              <a:t>actuelle</a:t>
            </a:r>
            <a:endParaRPr lang="en-US" sz="2500" dirty="0" smtClean="0">
              <a:solidFill>
                <a:srgbClr val="2B3E82"/>
              </a:solidFill>
              <a:latin typeface="Georgia" pitchFamily="-123"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rtlCol="0">
            <a:normAutofit/>
          </a:bodyPr>
          <a:lstStyle/>
          <a:p>
            <a:pPr fontAlgn="auto">
              <a:spcAft>
                <a:spcPts val="0"/>
              </a:spcAft>
              <a:buFont typeface="Arial"/>
              <a:buNone/>
              <a:defRPr/>
            </a:pPr>
            <a:endParaRPr lang="en-US">
              <a:ea typeface="+mn-ea"/>
              <a:cs typeface="+mn-cs"/>
            </a:endParaRPr>
          </a:p>
        </p:txBody>
      </p:sp>
      <p:pic>
        <p:nvPicPr>
          <p:cNvPr id="15363" name="Picture 4" descr="2404 OC POWERPOINT TEMPLATE 1-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5365" name="Text Box 1029"/>
          <p:cNvSpPr txBox="1">
            <a:spLocks noChangeArrowheads="1"/>
          </p:cNvSpPr>
          <p:nvPr/>
        </p:nvSpPr>
        <p:spPr bwMode="auto">
          <a:xfrm>
            <a:off x="487363" y="2640013"/>
            <a:ext cx="8253412" cy="4078039"/>
          </a:xfrm>
          <a:prstGeom prst="rect">
            <a:avLst/>
          </a:prstGeom>
          <a:noFill/>
          <a:ln w="9525">
            <a:noFill/>
            <a:miter lim="800000"/>
            <a:headEnd/>
            <a:tailEnd/>
          </a:ln>
        </p:spPr>
        <p:txBody>
          <a:bodyPr>
            <a:prstTxWarp prst="textNoShape">
              <a:avLst/>
            </a:prstTxWarp>
            <a:spAutoFit/>
          </a:bodyPr>
          <a:lstStyle/>
          <a:p>
            <a:pPr>
              <a:lnSpc>
                <a:spcPct val="150000"/>
              </a:lnSpc>
              <a:spcBef>
                <a:spcPct val="50000"/>
              </a:spcBef>
              <a:buSzPct val="80000"/>
            </a:pPr>
            <a:r>
              <a:rPr lang="en-US" sz="1400" dirty="0" smtClean="0">
                <a:latin typeface="Georgia" pitchFamily="-123" charset="0"/>
              </a:rPr>
              <a:t> </a:t>
            </a:r>
            <a:r>
              <a:rPr lang="en-US" sz="1400" dirty="0" smtClean="0">
                <a:latin typeface="Garamond" pitchFamily="18" charset="0"/>
              </a:rPr>
              <a:t>La modification </a:t>
            </a:r>
            <a:r>
              <a:rPr lang="en-US" sz="1400" dirty="0" err="1" smtClean="0">
                <a:latin typeface="Garamond" pitchFamily="18" charset="0"/>
              </a:rPr>
              <a:t>profonde</a:t>
            </a:r>
            <a:r>
              <a:rPr lang="en-US" sz="1400" dirty="0" smtClean="0">
                <a:latin typeface="Garamond" pitchFamily="18" charset="0"/>
              </a:rPr>
              <a:t> de la </a:t>
            </a:r>
            <a:r>
              <a:rPr lang="en-US" sz="1400" dirty="0" err="1" smtClean="0">
                <a:latin typeface="Garamond" pitchFamily="18" charset="0"/>
              </a:rPr>
              <a:t>loi</a:t>
            </a:r>
            <a:r>
              <a:rPr lang="en-US" sz="1400" dirty="0" smtClean="0">
                <a:latin typeface="Garamond" pitchFamily="18" charset="0"/>
              </a:rPr>
              <a:t> des </a:t>
            </a:r>
            <a:r>
              <a:rPr lang="en-US" sz="1400" dirty="0" err="1" smtClean="0">
                <a:latin typeface="Garamond" pitchFamily="18" charset="0"/>
              </a:rPr>
              <a:t>sociétés</a:t>
            </a:r>
            <a:r>
              <a:rPr lang="en-US" sz="1400" dirty="0" smtClean="0">
                <a:latin typeface="Garamond" pitchFamily="18" charset="0"/>
              </a:rPr>
              <a:t> de </a:t>
            </a:r>
            <a:r>
              <a:rPr lang="en-US" sz="1400" dirty="0" err="1" smtClean="0">
                <a:latin typeface="Garamond" pitchFamily="18" charset="0"/>
              </a:rPr>
              <a:t>capitaux</a:t>
            </a:r>
            <a:r>
              <a:rPr lang="en-US" sz="1400" dirty="0" smtClean="0">
                <a:latin typeface="Garamond" pitchFamily="18" charset="0"/>
              </a:rPr>
              <a:t> se </a:t>
            </a:r>
            <a:r>
              <a:rPr lang="en-US" sz="1400" dirty="0" err="1" smtClean="0">
                <a:latin typeface="Garamond" pitchFamily="18" charset="0"/>
              </a:rPr>
              <a:t>manifestait</a:t>
            </a:r>
            <a:r>
              <a:rPr lang="en-US" sz="1400" dirty="0" smtClean="0">
                <a:latin typeface="Garamond" pitchFamily="18" charset="0"/>
              </a:rPr>
              <a:t> par le </a:t>
            </a:r>
            <a:r>
              <a:rPr lang="en-US" sz="1400" dirty="0" err="1" smtClean="0">
                <a:latin typeface="Garamond" pitchFamily="18" charset="0"/>
              </a:rPr>
              <a:t>remplacement</a:t>
            </a:r>
            <a:r>
              <a:rPr lang="en-US" sz="1400" dirty="0" smtClean="0">
                <a:latin typeface="Garamond" pitchFamily="18" charset="0"/>
              </a:rPr>
              <a:t> des </a:t>
            </a:r>
            <a:r>
              <a:rPr lang="en-US" sz="1400" dirty="0" err="1" smtClean="0">
                <a:latin typeface="Garamond" pitchFamily="18" charset="0"/>
              </a:rPr>
              <a:t>droits</a:t>
            </a:r>
            <a:r>
              <a:rPr lang="en-US" sz="1400" dirty="0" smtClean="0">
                <a:latin typeface="Garamond" pitchFamily="18" charset="0"/>
              </a:rPr>
              <a:t> </a:t>
            </a:r>
            <a:r>
              <a:rPr lang="en-US" sz="1400" dirty="0" err="1" smtClean="0">
                <a:latin typeface="Garamond" pitchFamily="18" charset="0"/>
              </a:rPr>
              <a:t>d’enregistrement</a:t>
            </a:r>
            <a:r>
              <a:rPr lang="en-US" sz="1400" dirty="0" smtClean="0">
                <a:latin typeface="Garamond" pitchFamily="18" charset="0"/>
              </a:rPr>
              <a:t> </a:t>
            </a:r>
            <a:r>
              <a:rPr lang="en-US" sz="1400" i="1" dirty="0" smtClean="0">
                <a:latin typeface="Garamond" pitchFamily="18" charset="0"/>
              </a:rPr>
              <a:t>ad valorem</a:t>
            </a:r>
            <a:r>
              <a:rPr lang="en-US" sz="1400" dirty="0" smtClean="0">
                <a:latin typeface="Garamond" pitchFamily="18" charset="0"/>
              </a:rPr>
              <a:t> </a:t>
            </a:r>
            <a:r>
              <a:rPr lang="en-US" sz="1400" dirty="0" err="1" smtClean="0">
                <a:latin typeface="Garamond" pitchFamily="18" charset="0"/>
              </a:rPr>
              <a:t>assis</a:t>
            </a:r>
            <a:r>
              <a:rPr lang="en-US" sz="1400" dirty="0" smtClean="0">
                <a:latin typeface="Garamond" pitchFamily="18" charset="0"/>
              </a:rPr>
              <a:t> </a:t>
            </a:r>
            <a:r>
              <a:rPr lang="en-US" sz="1400" dirty="0" err="1" smtClean="0">
                <a:latin typeface="Garamond" pitchFamily="18" charset="0"/>
              </a:rPr>
              <a:t>sur</a:t>
            </a:r>
            <a:r>
              <a:rPr lang="en-US" sz="1400" dirty="0" smtClean="0">
                <a:latin typeface="Garamond" pitchFamily="18" charset="0"/>
              </a:rPr>
              <a:t> actions </a:t>
            </a:r>
            <a:r>
              <a:rPr lang="en-US" sz="1400" dirty="0" err="1" smtClean="0">
                <a:latin typeface="Garamond" pitchFamily="18" charset="0"/>
              </a:rPr>
              <a:t>autorisées</a:t>
            </a:r>
            <a:r>
              <a:rPr lang="en-US" sz="1400" dirty="0" smtClean="0">
                <a:latin typeface="Garamond" pitchFamily="18" charset="0"/>
              </a:rPr>
              <a:t> par des </a:t>
            </a:r>
            <a:r>
              <a:rPr lang="en-US" sz="1400" dirty="0" err="1" smtClean="0">
                <a:latin typeface="Garamond" pitchFamily="18" charset="0"/>
              </a:rPr>
              <a:t>tarifs</a:t>
            </a:r>
            <a:r>
              <a:rPr lang="en-US" sz="1400" dirty="0" smtClean="0">
                <a:latin typeface="Garamond" pitchFamily="18" charset="0"/>
              </a:rPr>
              <a:t> fixes en 2008.</a:t>
            </a:r>
          </a:p>
          <a:p>
            <a:pPr>
              <a:lnSpc>
                <a:spcPct val="150000"/>
              </a:lnSpc>
              <a:spcBef>
                <a:spcPct val="50000"/>
              </a:spcBef>
              <a:buSzPct val="80000"/>
            </a:pPr>
            <a:r>
              <a:rPr lang="en-US" sz="1400" dirty="0" smtClean="0">
                <a:latin typeface="Garamond" pitchFamily="18" charset="0"/>
              </a:rPr>
              <a:t>La </a:t>
            </a:r>
            <a:r>
              <a:rPr lang="en-US" sz="1400" dirty="0" err="1" smtClean="0">
                <a:latin typeface="Garamond" pitchFamily="18" charset="0"/>
              </a:rPr>
              <a:t>loi</a:t>
            </a:r>
            <a:r>
              <a:rPr lang="en-US" sz="1400" dirty="0" smtClean="0">
                <a:latin typeface="Garamond" pitchFamily="18" charset="0"/>
              </a:rPr>
              <a:t> </a:t>
            </a:r>
            <a:r>
              <a:rPr lang="en-US" sz="1400" dirty="0" err="1" smtClean="0">
                <a:latin typeface="Garamond" pitchFamily="18" charset="0"/>
              </a:rPr>
              <a:t>reconnaît</a:t>
            </a:r>
            <a:r>
              <a:rPr lang="en-US" sz="1400" dirty="0" smtClean="0">
                <a:latin typeface="Garamond" pitchFamily="18" charset="0"/>
              </a:rPr>
              <a:t> </a:t>
            </a:r>
            <a:r>
              <a:rPr lang="en-US" sz="1400" dirty="0" err="1" smtClean="0">
                <a:latin typeface="Garamond" pitchFamily="18" charset="0"/>
              </a:rPr>
              <a:t>désormais</a:t>
            </a:r>
            <a:r>
              <a:rPr lang="en-US" sz="1400" dirty="0" smtClean="0">
                <a:latin typeface="Garamond" pitchFamily="18" charset="0"/>
              </a:rPr>
              <a:t>:</a:t>
            </a:r>
          </a:p>
          <a:p>
            <a:pPr>
              <a:lnSpc>
                <a:spcPct val="150000"/>
              </a:lnSpc>
              <a:spcBef>
                <a:spcPct val="50000"/>
              </a:spcBef>
              <a:buSzPct val="80000"/>
            </a:pPr>
            <a:r>
              <a:rPr lang="en-US" sz="1400" dirty="0" smtClean="0">
                <a:latin typeface="Garamond" pitchFamily="18" charset="0"/>
              </a:rPr>
              <a:t>I.	Des </a:t>
            </a:r>
            <a:r>
              <a:rPr lang="en-US" sz="1400" dirty="0" err="1" smtClean="0">
                <a:latin typeface="Garamond" pitchFamily="18" charset="0"/>
              </a:rPr>
              <a:t>sociétés</a:t>
            </a:r>
            <a:r>
              <a:rPr lang="en-US" sz="1400" dirty="0" smtClean="0">
                <a:latin typeface="Garamond" pitchFamily="18" charset="0"/>
              </a:rPr>
              <a:t> </a:t>
            </a:r>
            <a:r>
              <a:rPr lang="en-US" sz="1400" dirty="0" err="1" smtClean="0">
                <a:latin typeface="Garamond" pitchFamily="18" charset="0"/>
              </a:rPr>
              <a:t>dont</a:t>
            </a:r>
            <a:r>
              <a:rPr lang="en-US" sz="1400" dirty="0" smtClean="0">
                <a:latin typeface="Garamond" pitchFamily="18" charset="0"/>
              </a:rPr>
              <a:t> la </a:t>
            </a:r>
            <a:r>
              <a:rPr lang="en-US" sz="1400" dirty="0" err="1" smtClean="0">
                <a:latin typeface="Garamond" pitchFamily="18" charset="0"/>
              </a:rPr>
              <a:t>responsabilité</a:t>
            </a:r>
            <a:r>
              <a:rPr lang="en-US" sz="1400" dirty="0" smtClean="0">
                <a:latin typeface="Garamond" pitchFamily="18" charset="0"/>
              </a:rPr>
              <a:t> des </a:t>
            </a:r>
            <a:r>
              <a:rPr lang="en-US" sz="1400" dirty="0" err="1" smtClean="0">
                <a:latin typeface="Garamond" pitchFamily="18" charset="0"/>
              </a:rPr>
              <a:t>actionnaires</a:t>
            </a:r>
            <a:r>
              <a:rPr lang="en-US" sz="1400" dirty="0" smtClean="0">
                <a:latin typeface="Garamond" pitchFamily="18" charset="0"/>
              </a:rPr>
              <a:t> </a:t>
            </a:r>
            <a:r>
              <a:rPr lang="en-US" sz="1400" dirty="0" err="1" smtClean="0">
                <a:latin typeface="Garamond" pitchFamily="18" charset="0"/>
              </a:rPr>
              <a:t>est</a:t>
            </a:r>
            <a:r>
              <a:rPr lang="en-US" sz="1400" dirty="0" smtClean="0">
                <a:latin typeface="Garamond" pitchFamily="18" charset="0"/>
              </a:rPr>
              <a:t> </a:t>
            </a:r>
            <a:r>
              <a:rPr lang="en-US" sz="1400" dirty="0" err="1" smtClean="0">
                <a:latin typeface="Garamond" pitchFamily="18" charset="0"/>
              </a:rPr>
              <a:t>limitée</a:t>
            </a:r>
            <a:r>
              <a:rPr lang="en-US" sz="1400" dirty="0" smtClean="0">
                <a:latin typeface="Garamond" pitchFamily="18" charset="0"/>
              </a:rPr>
              <a:t>:</a:t>
            </a:r>
          </a:p>
          <a:p>
            <a:pPr lvl="1">
              <a:lnSpc>
                <a:spcPct val="150000"/>
              </a:lnSpc>
              <a:spcBef>
                <a:spcPct val="50000"/>
              </a:spcBef>
              <a:buSzPct val="80000"/>
              <a:buFont typeface="Wingdings" pitchFamily="2" charset="2"/>
              <a:buChar char="Ø"/>
            </a:pPr>
            <a:r>
              <a:rPr lang="en-US" sz="1400" dirty="0" smtClean="0">
                <a:latin typeface="Garamond" pitchFamily="18" charset="0"/>
              </a:rPr>
              <a:t> Par actions; et/</a:t>
            </a:r>
            <a:r>
              <a:rPr lang="en-US" sz="1400" dirty="0" err="1" smtClean="0">
                <a:latin typeface="Garamond" pitchFamily="18" charset="0"/>
              </a:rPr>
              <a:t>ou</a:t>
            </a:r>
            <a:endParaRPr lang="en-US" sz="1400" dirty="0" smtClean="0">
              <a:latin typeface="Garamond" pitchFamily="18" charset="0"/>
            </a:endParaRPr>
          </a:p>
          <a:p>
            <a:pPr lvl="1">
              <a:lnSpc>
                <a:spcPct val="150000"/>
              </a:lnSpc>
              <a:spcBef>
                <a:spcPct val="50000"/>
              </a:spcBef>
              <a:buSzPct val="80000"/>
              <a:buFont typeface="Wingdings" pitchFamily="2" charset="2"/>
              <a:buChar char="Ø"/>
            </a:pPr>
            <a:r>
              <a:rPr lang="en-US" sz="1400" dirty="0" smtClean="0">
                <a:latin typeface="Garamond" pitchFamily="18" charset="0"/>
              </a:rPr>
              <a:t> Par un </a:t>
            </a:r>
            <a:r>
              <a:rPr lang="en-US" sz="1400" dirty="0" err="1" smtClean="0">
                <a:latin typeface="Garamond" pitchFamily="18" charset="0"/>
              </a:rPr>
              <a:t>garantie</a:t>
            </a:r>
            <a:r>
              <a:rPr lang="en-US" sz="1400" dirty="0" smtClean="0">
                <a:latin typeface="Garamond" pitchFamily="18" charset="0"/>
              </a:rPr>
              <a:t> fixe et </a:t>
            </a:r>
            <a:r>
              <a:rPr lang="en-US" sz="1400" dirty="0" err="1" smtClean="0">
                <a:latin typeface="Garamond" pitchFamily="18" charset="0"/>
              </a:rPr>
              <a:t>limité</a:t>
            </a:r>
            <a:r>
              <a:rPr lang="en-US" sz="1400" dirty="0" smtClean="0">
                <a:latin typeface="Garamond" pitchFamily="18" charset="0"/>
              </a:rPr>
              <a:t>; Et</a:t>
            </a:r>
          </a:p>
          <a:p>
            <a:pPr marL="400050" indent="-400050">
              <a:lnSpc>
                <a:spcPct val="150000"/>
              </a:lnSpc>
              <a:spcBef>
                <a:spcPct val="50000"/>
              </a:spcBef>
              <a:buSzPct val="80000"/>
              <a:buAutoNum type="romanUcPeriod" startAt="2"/>
            </a:pPr>
            <a:r>
              <a:rPr lang="en-US" sz="1400" dirty="0" smtClean="0">
                <a:latin typeface="Garamond" pitchFamily="18" charset="0"/>
              </a:rPr>
              <a:t>Des </a:t>
            </a:r>
            <a:r>
              <a:rPr lang="en-US" sz="1400" dirty="0" err="1" smtClean="0">
                <a:latin typeface="Garamond" pitchFamily="18" charset="0"/>
              </a:rPr>
              <a:t>sociétés</a:t>
            </a:r>
            <a:r>
              <a:rPr lang="en-US" sz="1400" dirty="0" smtClean="0">
                <a:latin typeface="Garamond" pitchFamily="18" charset="0"/>
              </a:rPr>
              <a:t> </a:t>
            </a:r>
            <a:r>
              <a:rPr lang="en-US" sz="1400" dirty="0" err="1" smtClean="0">
                <a:latin typeface="Garamond" pitchFamily="18" charset="0"/>
              </a:rPr>
              <a:t>dont</a:t>
            </a:r>
            <a:r>
              <a:rPr lang="en-US" sz="1400" dirty="0" smtClean="0">
                <a:latin typeface="Garamond" pitchFamily="18" charset="0"/>
              </a:rPr>
              <a:t> la </a:t>
            </a:r>
            <a:r>
              <a:rPr lang="en-US" sz="1400" dirty="0" err="1" smtClean="0">
                <a:latin typeface="Garamond" pitchFamily="18" charset="0"/>
              </a:rPr>
              <a:t>responsabilité</a:t>
            </a:r>
            <a:r>
              <a:rPr lang="en-US" sz="1400" dirty="0" smtClean="0">
                <a:latin typeface="Garamond" pitchFamily="18" charset="0"/>
              </a:rPr>
              <a:t> des </a:t>
            </a:r>
            <a:r>
              <a:rPr lang="en-US" sz="1400" dirty="0" err="1" smtClean="0">
                <a:latin typeface="Garamond" pitchFamily="18" charset="0"/>
              </a:rPr>
              <a:t>associés</a:t>
            </a:r>
            <a:r>
              <a:rPr lang="en-US" sz="1400" dirty="0" smtClean="0">
                <a:latin typeface="Garamond" pitchFamily="18" charset="0"/>
              </a:rPr>
              <a:t> </a:t>
            </a:r>
            <a:r>
              <a:rPr lang="en-US" sz="1400" dirty="0" err="1" smtClean="0">
                <a:latin typeface="Garamond" pitchFamily="18" charset="0"/>
              </a:rPr>
              <a:t>est</a:t>
            </a:r>
            <a:r>
              <a:rPr lang="en-US" sz="1400" dirty="0" smtClean="0">
                <a:latin typeface="Garamond" pitchFamily="18" charset="0"/>
              </a:rPr>
              <a:t> </a:t>
            </a:r>
            <a:r>
              <a:rPr lang="en-US" sz="1400" dirty="0" err="1" smtClean="0">
                <a:latin typeface="Garamond" pitchFamily="18" charset="0"/>
              </a:rPr>
              <a:t>illimitée</a:t>
            </a:r>
            <a:r>
              <a:rPr lang="en-US" sz="1400" dirty="0" smtClean="0">
                <a:latin typeface="Garamond" pitchFamily="18" charset="0"/>
              </a:rPr>
              <a:t>. </a:t>
            </a:r>
            <a:r>
              <a:rPr lang="en-US" sz="1400" dirty="0" err="1" smtClean="0">
                <a:latin typeface="Garamond" pitchFamily="18" charset="0"/>
              </a:rPr>
              <a:t>Ce</a:t>
            </a:r>
            <a:r>
              <a:rPr lang="en-US" sz="1400" dirty="0" smtClean="0">
                <a:latin typeface="Garamond" pitchFamily="18" charset="0"/>
              </a:rPr>
              <a:t> </a:t>
            </a:r>
            <a:r>
              <a:rPr lang="en-US" sz="1400" dirty="0" err="1" smtClean="0">
                <a:latin typeface="Garamond" pitchFamily="18" charset="0"/>
              </a:rPr>
              <a:t>sont</a:t>
            </a:r>
            <a:r>
              <a:rPr lang="en-US" sz="1400" dirty="0" smtClean="0">
                <a:latin typeface="Garamond" pitchFamily="18" charset="0"/>
              </a:rPr>
              <a:t> </a:t>
            </a:r>
            <a:r>
              <a:rPr lang="en-US" sz="1400" dirty="0" err="1" smtClean="0">
                <a:latin typeface="Garamond" pitchFamily="18" charset="0"/>
              </a:rPr>
              <a:t>rares</a:t>
            </a:r>
            <a:r>
              <a:rPr lang="en-US" sz="1400" dirty="0" smtClean="0">
                <a:latin typeface="Garamond" pitchFamily="18" charset="0"/>
              </a:rPr>
              <a:t> </a:t>
            </a:r>
            <a:r>
              <a:rPr lang="en-US" sz="1400" dirty="0" err="1" smtClean="0">
                <a:latin typeface="Garamond" pitchFamily="18" charset="0"/>
              </a:rPr>
              <a:t>mais</a:t>
            </a:r>
            <a:r>
              <a:rPr lang="en-US" sz="1400" dirty="0" smtClean="0">
                <a:latin typeface="Garamond" pitchFamily="18" charset="0"/>
              </a:rPr>
              <a:t> </a:t>
            </a:r>
            <a:r>
              <a:rPr lang="en-US" sz="1400" dirty="0" err="1" smtClean="0">
                <a:latin typeface="Garamond" pitchFamily="18" charset="0"/>
              </a:rPr>
              <a:t>quelquefois</a:t>
            </a:r>
            <a:r>
              <a:rPr lang="en-US" sz="1400" dirty="0" smtClean="0">
                <a:latin typeface="Garamond" pitchFamily="18" charset="0"/>
              </a:rPr>
              <a:t> </a:t>
            </a:r>
            <a:r>
              <a:rPr lang="en-US" sz="1400" dirty="0" err="1" smtClean="0">
                <a:latin typeface="Garamond" pitchFamily="18" charset="0"/>
              </a:rPr>
              <a:t>utiles</a:t>
            </a:r>
            <a:r>
              <a:rPr lang="en-US" sz="1400" dirty="0" smtClean="0">
                <a:latin typeface="Garamond" pitchFamily="18" charset="0"/>
              </a:rPr>
              <a:t>.  La </a:t>
            </a:r>
            <a:r>
              <a:rPr lang="en-US" sz="1400" dirty="0" err="1" smtClean="0">
                <a:latin typeface="Garamond" pitchFamily="18" charset="0"/>
              </a:rPr>
              <a:t>société</a:t>
            </a:r>
            <a:r>
              <a:rPr lang="en-US" sz="1400" dirty="0" smtClean="0">
                <a:latin typeface="Garamond" pitchFamily="18" charset="0"/>
              </a:rPr>
              <a:t> </a:t>
            </a:r>
            <a:r>
              <a:rPr lang="en-US" sz="1400" dirty="0" err="1" smtClean="0">
                <a:latin typeface="Garamond" pitchFamily="18" charset="0"/>
              </a:rPr>
              <a:t>peut</a:t>
            </a:r>
            <a:r>
              <a:rPr lang="en-US" sz="1400" dirty="0" smtClean="0">
                <a:latin typeface="Garamond" pitchFamily="18" charset="0"/>
              </a:rPr>
              <a:t> continuer de </a:t>
            </a:r>
            <a:r>
              <a:rPr lang="en-US" sz="1400" dirty="0" err="1" smtClean="0">
                <a:latin typeface="Garamond" pitchFamily="18" charset="0"/>
              </a:rPr>
              <a:t>fonctionner</a:t>
            </a:r>
            <a:r>
              <a:rPr lang="en-US" sz="1400" dirty="0" smtClean="0">
                <a:latin typeface="Garamond" pitchFamily="18" charset="0"/>
              </a:rPr>
              <a:t> en situation </a:t>
            </a:r>
            <a:r>
              <a:rPr lang="en-US" sz="1400" dirty="0" err="1" smtClean="0">
                <a:latin typeface="Garamond" pitchFamily="18" charset="0"/>
              </a:rPr>
              <a:t>nette</a:t>
            </a:r>
            <a:r>
              <a:rPr lang="en-US" sz="1400" dirty="0" smtClean="0">
                <a:latin typeface="Garamond" pitchFamily="18" charset="0"/>
              </a:rPr>
              <a:t> </a:t>
            </a:r>
            <a:r>
              <a:rPr lang="en-US" sz="1400" dirty="0" err="1" smtClean="0">
                <a:latin typeface="Garamond" pitchFamily="18" charset="0"/>
              </a:rPr>
              <a:t>négative</a:t>
            </a:r>
            <a:r>
              <a:rPr lang="en-US" sz="1400" dirty="0" smtClean="0">
                <a:latin typeface="Garamond" pitchFamily="18" charset="0"/>
              </a:rPr>
              <a:t>, les </a:t>
            </a:r>
            <a:r>
              <a:rPr lang="en-US" sz="1400" dirty="0" err="1" smtClean="0">
                <a:latin typeface="Garamond" pitchFamily="18" charset="0"/>
              </a:rPr>
              <a:t>actionnaires</a:t>
            </a:r>
            <a:r>
              <a:rPr lang="en-US" sz="1400" dirty="0" smtClean="0">
                <a:latin typeface="Garamond" pitchFamily="18" charset="0"/>
              </a:rPr>
              <a:t> en </a:t>
            </a:r>
            <a:r>
              <a:rPr lang="en-US" sz="1400" dirty="0" err="1" smtClean="0">
                <a:latin typeface="Garamond" pitchFamily="18" charset="0"/>
              </a:rPr>
              <a:t>prenant</a:t>
            </a:r>
            <a:r>
              <a:rPr lang="en-US" sz="1400" dirty="0" smtClean="0">
                <a:latin typeface="Garamond" pitchFamily="18" charset="0"/>
              </a:rPr>
              <a:t> la </a:t>
            </a:r>
            <a:r>
              <a:rPr lang="en-US" sz="1400" dirty="0" err="1" smtClean="0">
                <a:latin typeface="Garamond" pitchFamily="18" charset="0"/>
              </a:rPr>
              <a:t>responsabilité</a:t>
            </a:r>
            <a:r>
              <a:rPr lang="en-US" sz="1400" dirty="0" smtClean="0">
                <a:latin typeface="Garamond" pitchFamily="18" charset="0"/>
              </a:rPr>
              <a:t>.</a:t>
            </a:r>
          </a:p>
          <a:p>
            <a:pPr marL="400050" indent="-400050">
              <a:lnSpc>
                <a:spcPct val="150000"/>
              </a:lnSpc>
              <a:spcBef>
                <a:spcPct val="50000"/>
              </a:spcBef>
              <a:buSzPct val="80000"/>
              <a:buFont typeface="Wingdings" pitchFamily="2" charset="2"/>
              <a:buChar char="Ø"/>
            </a:pPr>
            <a:r>
              <a:rPr lang="en-US" sz="1400" dirty="0" smtClean="0">
                <a:latin typeface="Garamond" pitchFamily="18" charset="0"/>
              </a:rPr>
              <a:t>La </a:t>
            </a:r>
            <a:r>
              <a:rPr lang="en-US" sz="1400" dirty="0" err="1" smtClean="0">
                <a:latin typeface="Garamond" pitchFamily="18" charset="0"/>
              </a:rPr>
              <a:t>majorité</a:t>
            </a:r>
            <a:r>
              <a:rPr lang="en-US" sz="1400" dirty="0" smtClean="0">
                <a:latin typeface="Garamond" pitchFamily="18" charset="0"/>
              </a:rPr>
              <a:t> de </a:t>
            </a:r>
            <a:r>
              <a:rPr lang="en-US" sz="1400" dirty="0" err="1" smtClean="0">
                <a:latin typeface="Garamond" pitchFamily="18" charset="0"/>
              </a:rPr>
              <a:t>sociétés</a:t>
            </a:r>
            <a:r>
              <a:rPr lang="en-US" sz="1400" dirty="0" smtClean="0">
                <a:latin typeface="Garamond" pitchFamily="18" charset="0"/>
              </a:rPr>
              <a:t> </a:t>
            </a:r>
            <a:r>
              <a:rPr lang="en-US" sz="1400" dirty="0" err="1" smtClean="0">
                <a:latin typeface="Garamond" pitchFamily="18" charset="0"/>
              </a:rPr>
              <a:t>jersiaise</a:t>
            </a:r>
            <a:r>
              <a:rPr lang="en-US" sz="1400" dirty="0" smtClean="0">
                <a:latin typeface="Garamond" pitchFamily="18" charset="0"/>
              </a:rPr>
              <a:t> </a:t>
            </a:r>
            <a:r>
              <a:rPr lang="en-US" sz="1400" dirty="0" err="1" smtClean="0">
                <a:latin typeface="Garamond" pitchFamily="18" charset="0"/>
              </a:rPr>
              <a:t>adoptent</a:t>
            </a:r>
            <a:r>
              <a:rPr lang="en-US" sz="1400" dirty="0" smtClean="0">
                <a:latin typeface="Garamond" pitchFamily="18" charset="0"/>
              </a:rPr>
              <a:t> la </a:t>
            </a:r>
            <a:r>
              <a:rPr lang="en-US" sz="1400" dirty="0" err="1" smtClean="0">
                <a:latin typeface="Garamond" pitchFamily="18" charset="0"/>
              </a:rPr>
              <a:t>forme</a:t>
            </a:r>
            <a:r>
              <a:rPr lang="en-US" sz="1400" dirty="0" smtClean="0">
                <a:latin typeface="Garamond" pitchFamily="18" charset="0"/>
              </a:rPr>
              <a:t> </a:t>
            </a:r>
            <a:r>
              <a:rPr lang="en-US" sz="1400" dirty="0" err="1" smtClean="0">
                <a:latin typeface="Garamond" pitchFamily="18" charset="0"/>
              </a:rPr>
              <a:t>classique</a:t>
            </a:r>
            <a:r>
              <a:rPr lang="en-US" sz="1400" dirty="0" smtClean="0">
                <a:latin typeface="Garamond" pitchFamily="18" charset="0"/>
              </a:rPr>
              <a:t> de la </a:t>
            </a:r>
            <a:r>
              <a:rPr lang="en-US" sz="1400" dirty="0" err="1" smtClean="0">
                <a:latin typeface="Garamond" pitchFamily="18" charset="0"/>
              </a:rPr>
              <a:t>société</a:t>
            </a:r>
            <a:r>
              <a:rPr lang="en-US" sz="1400" dirty="0" smtClean="0">
                <a:latin typeface="Garamond" pitchFamily="18" charset="0"/>
              </a:rPr>
              <a:t> “</a:t>
            </a:r>
            <a:r>
              <a:rPr lang="en-US" sz="1400" dirty="0" err="1" smtClean="0">
                <a:latin typeface="Garamond" pitchFamily="18" charset="0"/>
              </a:rPr>
              <a:t>limitée</a:t>
            </a:r>
            <a:r>
              <a:rPr lang="en-US" sz="1400" dirty="0" smtClean="0">
                <a:latin typeface="Garamond" pitchFamily="18" charset="0"/>
              </a:rPr>
              <a:t>”. </a:t>
            </a:r>
          </a:p>
          <a:p>
            <a:pPr>
              <a:lnSpc>
                <a:spcPct val="150000"/>
              </a:lnSpc>
              <a:spcBef>
                <a:spcPct val="50000"/>
              </a:spcBef>
              <a:buSzPct val="80000"/>
            </a:pPr>
            <a:endParaRPr lang="en-US" sz="1400" dirty="0" smtClean="0">
              <a:latin typeface="Georgia" pitchFamily="-123" charset="0"/>
            </a:endParaRPr>
          </a:p>
        </p:txBody>
      </p:sp>
      <p:sp>
        <p:nvSpPr>
          <p:cNvPr id="15366" name="Text Box 1030"/>
          <p:cNvSpPr txBox="1">
            <a:spLocks noChangeArrowheads="1"/>
          </p:cNvSpPr>
          <p:nvPr/>
        </p:nvSpPr>
        <p:spPr bwMode="auto">
          <a:xfrm>
            <a:off x="495300" y="1739900"/>
            <a:ext cx="8101013" cy="477054"/>
          </a:xfrm>
          <a:prstGeom prst="rect">
            <a:avLst/>
          </a:prstGeom>
          <a:noFill/>
          <a:ln w="9525">
            <a:noFill/>
            <a:miter lim="800000"/>
            <a:headEnd/>
            <a:tailEnd/>
          </a:ln>
        </p:spPr>
        <p:txBody>
          <a:bodyPr>
            <a:prstTxWarp prst="textNoShape">
              <a:avLst/>
            </a:prstTxWarp>
            <a:spAutoFit/>
          </a:bodyPr>
          <a:lstStyle/>
          <a:p>
            <a:pPr>
              <a:spcBef>
                <a:spcPct val="50000"/>
              </a:spcBef>
            </a:pPr>
            <a:r>
              <a:rPr lang="en-US" sz="2500" dirty="0" smtClean="0">
                <a:solidFill>
                  <a:srgbClr val="2B3E82"/>
                </a:solidFill>
                <a:latin typeface="Georgia" pitchFamily="-123" charset="0"/>
              </a:rPr>
              <a:t>Les </a:t>
            </a:r>
            <a:r>
              <a:rPr lang="en-US" sz="2500" dirty="0" err="1" smtClean="0">
                <a:solidFill>
                  <a:srgbClr val="2B3E82"/>
                </a:solidFill>
                <a:latin typeface="Georgia" pitchFamily="-123" charset="0"/>
              </a:rPr>
              <a:t>sociétés</a:t>
            </a:r>
            <a:r>
              <a:rPr lang="en-US" sz="2500" dirty="0" smtClean="0">
                <a:solidFill>
                  <a:srgbClr val="2B3E82"/>
                </a:solidFill>
                <a:latin typeface="Georgia" pitchFamily="-123" charset="0"/>
              </a:rPr>
              <a:t> </a:t>
            </a:r>
            <a:endParaRPr lang="en-US" sz="2500" dirty="0" smtClean="0">
              <a:solidFill>
                <a:srgbClr val="2B3E82"/>
              </a:solidFill>
              <a:latin typeface="Georgia" pitchFamily="-123"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rtlCol="0">
            <a:normAutofit/>
          </a:bodyPr>
          <a:lstStyle/>
          <a:p>
            <a:pPr fontAlgn="auto">
              <a:spcAft>
                <a:spcPts val="0"/>
              </a:spcAft>
              <a:buFont typeface="Arial"/>
              <a:buNone/>
              <a:defRPr/>
            </a:pPr>
            <a:endParaRPr lang="en-US">
              <a:ea typeface="+mn-ea"/>
              <a:cs typeface="+mn-cs"/>
            </a:endParaRPr>
          </a:p>
        </p:txBody>
      </p:sp>
      <p:pic>
        <p:nvPicPr>
          <p:cNvPr id="15363" name="Picture 4" descr="2404 OC POWERPOINT TEMPLATE 1-1.jpg"/>
          <p:cNvPicPr>
            <a:picLocks noChangeAspect="1"/>
          </p:cNvPicPr>
          <p:nvPr/>
        </p:nvPicPr>
        <p:blipFill>
          <a:blip r:embed="rId2"/>
          <a:srcRect/>
          <a:stretch>
            <a:fillRect/>
          </a:stretch>
        </p:blipFill>
        <p:spPr bwMode="auto">
          <a:xfrm>
            <a:off x="82062" y="0"/>
            <a:ext cx="9144000" cy="6858000"/>
          </a:xfrm>
          <a:prstGeom prst="rect">
            <a:avLst/>
          </a:prstGeom>
          <a:noFill/>
          <a:ln w="9525">
            <a:noFill/>
            <a:miter lim="800000"/>
            <a:headEnd/>
            <a:tailEnd/>
          </a:ln>
        </p:spPr>
      </p:pic>
      <p:sp>
        <p:nvSpPr>
          <p:cNvPr id="15366" name="Text Box 1030"/>
          <p:cNvSpPr txBox="1">
            <a:spLocks noChangeArrowheads="1"/>
          </p:cNvSpPr>
          <p:nvPr/>
        </p:nvSpPr>
        <p:spPr bwMode="auto">
          <a:xfrm>
            <a:off x="495300" y="1739900"/>
            <a:ext cx="8101013" cy="477054"/>
          </a:xfrm>
          <a:prstGeom prst="rect">
            <a:avLst/>
          </a:prstGeom>
          <a:noFill/>
          <a:ln w="9525">
            <a:noFill/>
            <a:miter lim="800000"/>
            <a:headEnd/>
            <a:tailEnd/>
          </a:ln>
        </p:spPr>
        <p:txBody>
          <a:bodyPr>
            <a:prstTxWarp prst="textNoShape">
              <a:avLst/>
            </a:prstTxWarp>
            <a:spAutoFit/>
          </a:bodyPr>
          <a:lstStyle/>
          <a:p>
            <a:pPr>
              <a:spcBef>
                <a:spcPct val="50000"/>
              </a:spcBef>
            </a:pPr>
            <a:r>
              <a:rPr lang="en-US" sz="2500" dirty="0" smtClean="0">
                <a:solidFill>
                  <a:srgbClr val="2B3E82"/>
                </a:solidFill>
                <a:latin typeface="Georgia" pitchFamily="-123" charset="0"/>
              </a:rPr>
              <a:t>Les </a:t>
            </a:r>
            <a:r>
              <a:rPr lang="en-US" sz="2500" dirty="0" err="1" smtClean="0">
                <a:solidFill>
                  <a:srgbClr val="2B3E82"/>
                </a:solidFill>
                <a:latin typeface="Georgia" pitchFamily="-123" charset="0"/>
              </a:rPr>
              <a:t>sociétés</a:t>
            </a:r>
            <a:r>
              <a:rPr lang="en-US" sz="2500" dirty="0" smtClean="0">
                <a:solidFill>
                  <a:srgbClr val="2B3E82"/>
                </a:solidFill>
                <a:latin typeface="Georgia" pitchFamily="-123" charset="0"/>
              </a:rPr>
              <a:t> </a:t>
            </a:r>
            <a:r>
              <a:rPr lang="en-US" sz="2500" dirty="0" err="1" smtClean="0">
                <a:solidFill>
                  <a:srgbClr val="2B3E82"/>
                </a:solidFill>
                <a:latin typeface="Georgia" pitchFamily="-123" charset="0"/>
              </a:rPr>
              <a:t>jersiaises</a:t>
            </a:r>
            <a:r>
              <a:rPr lang="en-US" sz="2500" dirty="0" smtClean="0">
                <a:solidFill>
                  <a:srgbClr val="2B3E82"/>
                </a:solidFill>
                <a:latin typeface="Georgia" pitchFamily="-123" charset="0"/>
              </a:rPr>
              <a:t> </a:t>
            </a:r>
            <a:r>
              <a:rPr lang="en-US" sz="2500" dirty="0" err="1" smtClean="0">
                <a:solidFill>
                  <a:srgbClr val="2B3E82"/>
                </a:solidFill>
                <a:latin typeface="Georgia" pitchFamily="-123" charset="0"/>
              </a:rPr>
              <a:t>limitées</a:t>
            </a:r>
            <a:r>
              <a:rPr lang="en-US" sz="2500" dirty="0" smtClean="0">
                <a:solidFill>
                  <a:srgbClr val="2B3E82"/>
                </a:solidFill>
                <a:latin typeface="Georgia" pitchFamily="-123" charset="0"/>
              </a:rPr>
              <a:t> : </a:t>
            </a:r>
            <a:r>
              <a:rPr lang="en-US" sz="2500" dirty="0" err="1" smtClean="0">
                <a:solidFill>
                  <a:srgbClr val="2B3E82"/>
                </a:solidFill>
                <a:latin typeface="Georgia" pitchFamily="-123" charset="0"/>
              </a:rPr>
              <a:t>valeur</a:t>
            </a:r>
            <a:r>
              <a:rPr lang="en-US" sz="2500" dirty="0" smtClean="0">
                <a:solidFill>
                  <a:srgbClr val="2B3E82"/>
                </a:solidFill>
                <a:latin typeface="Georgia" pitchFamily="-123" charset="0"/>
              </a:rPr>
              <a:t> </a:t>
            </a:r>
            <a:r>
              <a:rPr lang="en-US" sz="2500" dirty="0" err="1" smtClean="0">
                <a:solidFill>
                  <a:srgbClr val="2B3E82"/>
                </a:solidFill>
                <a:latin typeface="Georgia" pitchFamily="-123" charset="0"/>
              </a:rPr>
              <a:t>nominale</a:t>
            </a:r>
            <a:r>
              <a:rPr lang="en-US" sz="2500" dirty="0" smtClean="0">
                <a:solidFill>
                  <a:srgbClr val="2B3E82"/>
                </a:solidFill>
                <a:latin typeface="Georgia" pitchFamily="-123" charset="0"/>
              </a:rPr>
              <a:t>?</a:t>
            </a:r>
            <a:endParaRPr lang="en-US" sz="2500" dirty="0" smtClean="0">
              <a:solidFill>
                <a:srgbClr val="2B3E82"/>
              </a:solidFill>
              <a:latin typeface="Georgia" pitchFamily="-123" charset="0"/>
            </a:endParaRPr>
          </a:p>
        </p:txBody>
      </p:sp>
      <p:sp>
        <p:nvSpPr>
          <p:cNvPr id="6" name="Text Box 1029"/>
          <p:cNvSpPr txBox="1">
            <a:spLocks noChangeArrowheads="1"/>
          </p:cNvSpPr>
          <p:nvPr/>
        </p:nvSpPr>
        <p:spPr bwMode="auto">
          <a:xfrm>
            <a:off x="487363" y="2640013"/>
            <a:ext cx="8253412" cy="3431709"/>
          </a:xfrm>
          <a:prstGeom prst="rect">
            <a:avLst/>
          </a:prstGeom>
          <a:noFill/>
          <a:ln w="9525">
            <a:noFill/>
            <a:miter lim="800000"/>
            <a:headEnd/>
            <a:tailEnd/>
          </a:ln>
        </p:spPr>
        <p:txBody>
          <a:bodyPr>
            <a:prstTxWarp prst="textNoShape">
              <a:avLst/>
            </a:prstTxWarp>
            <a:spAutoFit/>
          </a:bodyPr>
          <a:lstStyle/>
          <a:p>
            <a:pPr>
              <a:lnSpc>
                <a:spcPct val="150000"/>
              </a:lnSpc>
              <a:spcBef>
                <a:spcPct val="50000"/>
              </a:spcBef>
              <a:buSzPct val="80000"/>
            </a:pPr>
            <a:r>
              <a:rPr lang="fr-FR" sz="1400" dirty="0" smtClean="0">
                <a:latin typeface="Garamond" pitchFamily="18" charset="0"/>
              </a:rPr>
              <a:t>Suite à l’abolition des droits d’enregistrement ad valorem, on peut désormais créer des actions [“</a:t>
            </a:r>
            <a:r>
              <a:rPr lang="fr-FR" sz="1400" dirty="0" err="1" smtClean="0">
                <a:latin typeface="Garamond" pitchFamily="18" charset="0"/>
              </a:rPr>
              <a:t>shares</a:t>
            </a:r>
            <a:r>
              <a:rPr lang="fr-FR" sz="1400" dirty="0" smtClean="0">
                <a:latin typeface="Garamond" pitchFamily="18" charset="0"/>
              </a:rPr>
              <a:t>”] avec ou sans valeur nominale: “No Par Value </a:t>
            </a:r>
            <a:r>
              <a:rPr lang="fr-FR" sz="1400" dirty="0" err="1" smtClean="0">
                <a:latin typeface="Garamond" pitchFamily="18" charset="0"/>
              </a:rPr>
              <a:t>shares</a:t>
            </a:r>
            <a:r>
              <a:rPr lang="fr-FR" sz="1400" dirty="0" smtClean="0">
                <a:latin typeface="Garamond" pitchFamily="18" charset="0"/>
              </a:rPr>
              <a:t>”/actions.</a:t>
            </a:r>
          </a:p>
          <a:p>
            <a:pPr>
              <a:lnSpc>
                <a:spcPct val="150000"/>
              </a:lnSpc>
              <a:spcBef>
                <a:spcPct val="50000"/>
              </a:spcBef>
              <a:buSzPct val="80000"/>
            </a:pPr>
            <a:r>
              <a:rPr lang="fr-FR" sz="1400" dirty="0" smtClean="0">
                <a:latin typeface="Garamond" pitchFamily="18" charset="0"/>
              </a:rPr>
              <a:t>C’est une modalité courante dans les fonds de placements ou autres entités financières en forme sociétaire. </a:t>
            </a:r>
          </a:p>
          <a:p>
            <a:pPr>
              <a:lnSpc>
                <a:spcPct val="150000"/>
              </a:lnSpc>
              <a:spcBef>
                <a:spcPct val="50000"/>
              </a:spcBef>
              <a:buSzPct val="80000"/>
            </a:pPr>
            <a:r>
              <a:rPr lang="fr-FR" sz="1400" dirty="0" smtClean="0">
                <a:latin typeface="Garamond" pitchFamily="18" charset="0"/>
              </a:rPr>
              <a:t>Il s’en suit que les “no par” actions sont utiles pour permettre des remboursements de capital pour certaines catégories d’actionnaires lorsque la société est solvable, et permette alors une facilité de différentiation entre les “</a:t>
            </a:r>
            <a:r>
              <a:rPr lang="fr-FR" sz="1400" dirty="0" err="1" smtClean="0">
                <a:latin typeface="Garamond" pitchFamily="18" charset="0"/>
              </a:rPr>
              <a:t>core</a:t>
            </a:r>
            <a:r>
              <a:rPr lang="fr-FR" sz="1400" dirty="0" smtClean="0">
                <a:latin typeface="Garamond" pitchFamily="18" charset="0"/>
              </a:rPr>
              <a:t>” actionnaires et celles qui ne souhaitent entrer dans le </a:t>
            </a:r>
            <a:r>
              <a:rPr lang="fr-FR" sz="1400" dirty="0" smtClean="0">
                <a:latin typeface="Garamond" pitchFamily="18" charset="0"/>
              </a:rPr>
              <a:t>capital que comme </a:t>
            </a:r>
            <a:r>
              <a:rPr lang="fr-FR" sz="1400" dirty="0" smtClean="0">
                <a:latin typeface="Garamond" pitchFamily="18" charset="0"/>
              </a:rPr>
              <a:t>financiers.</a:t>
            </a:r>
          </a:p>
          <a:p>
            <a:pPr>
              <a:lnSpc>
                <a:spcPct val="150000"/>
              </a:lnSpc>
              <a:spcBef>
                <a:spcPct val="50000"/>
              </a:spcBef>
              <a:buSzPct val="80000"/>
            </a:pPr>
            <a:r>
              <a:rPr lang="fr-FR" sz="1400" dirty="0" smtClean="0">
                <a:latin typeface="Garamond" pitchFamily="18" charset="0"/>
              </a:rPr>
              <a:t>Ce n’est qu’une exemple: en effet les américains qui se servaient des sociétés jersiaises avaient l’habitude de “no par  value </a:t>
            </a:r>
            <a:r>
              <a:rPr lang="fr-FR" sz="1400" dirty="0" err="1" smtClean="0">
                <a:latin typeface="Garamond" pitchFamily="18" charset="0"/>
              </a:rPr>
              <a:t>shares</a:t>
            </a:r>
            <a:r>
              <a:rPr lang="fr-FR" sz="1400" dirty="0" smtClean="0">
                <a:latin typeface="Garamond" pitchFamily="18" charset="0"/>
              </a:rPr>
              <a:t>”, la loi a donc été modifiée pour les admettre.  On sait être flexible à condition que cela fonctionne. </a:t>
            </a:r>
          </a:p>
          <a:p>
            <a:pPr>
              <a:lnSpc>
                <a:spcPct val="150000"/>
              </a:lnSpc>
              <a:spcBef>
                <a:spcPct val="50000"/>
              </a:spcBef>
              <a:buSzPct val="80000"/>
            </a:pPr>
            <a:endParaRPr lang="en-US" sz="1400" dirty="0" smtClean="0">
              <a:latin typeface="Georgia" pitchFamily="-123"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404 OC POWERPOINT TEMPLAT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673</TotalTime>
  <Words>1410</Words>
  <Application>Microsoft Office PowerPoint</Application>
  <PresentationFormat>On-screen Show (4:3)</PresentationFormat>
  <Paragraphs>176</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2404 OC POWERPOINT TEMPLATE-1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Main User</dc:creator>
  <cp:lastModifiedBy>Main User</cp:lastModifiedBy>
  <cp:revision>55</cp:revision>
  <dcterms:created xsi:type="dcterms:W3CDTF">2014-05-20T13:19:30Z</dcterms:created>
  <dcterms:modified xsi:type="dcterms:W3CDTF">2016-07-03T18:32:46Z</dcterms:modified>
</cp:coreProperties>
</file>